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36" r:id="rId4"/>
  </p:sldMasterIdLst>
  <p:notesMasterIdLst>
    <p:notesMasterId r:id="rId26"/>
  </p:notesMasterIdLst>
  <p:sldIdLst>
    <p:sldId id="348" r:id="rId5"/>
    <p:sldId id="356" r:id="rId6"/>
    <p:sldId id="367" r:id="rId7"/>
    <p:sldId id="302" r:id="rId8"/>
    <p:sldId id="355" r:id="rId9"/>
    <p:sldId id="346" r:id="rId10"/>
    <p:sldId id="259" r:id="rId11"/>
    <p:sldId id="295" r:id="rId12"/>
    <p:sldId id="261" r:id="rId13"/>
    <p:sldId id="294" r:id="rId14"/>
    <p:sldId id="418" r:id="rId15"/>
    <p:sldId id="420" r:id="rId16"/>
    <p:sldId id="421" r:id="rId17"/>
    <p:sldId id="360" r:id="rId18"/>
    <p:sldId id="422" r:id="rId19"/>
    <p:sldId id="262" r:id="rId20"/>
    <p:sldId id="368" r:id="rId21"/>
    <p:sldId id="369" r:id="rId22"/>
    <p:sldId id="357" r:id="rId23"/>
    <p:sldId id="263" r:id="rId24"/>
    <p:sldId id="383" r:id="rId25"/>
  </p:sldIdLst>
  <p:sldSz cx="12192000" cy="6858000"/>
  <p:notesSz cx="6858000" cy="9144000"/>
  <p:embeddedFontLst>
    <p:embeddedFont>
      <p:font typeface="Century Gothic" panose="020B0502020202020204" pitchFamily="34" charset="0"/>
      <p:regular r:id="rId27"/>
      <p:bold r:id="rId28"/>
      <p:italic r:id="rId29"/>
      <p:boldItalic r:id="rId30"/>
    </p:embeddedFont>
    <p:embeddedFont>
      <p:font typeface="Georgia" panose="02040502050405020303" pitchFamily="18" charset="0"/>
      <p:regular r:id="rId31"/>
      <p:bold r:id="rId32"/>
      <p:italic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37" roundtripDataSignature="AMtx7mgvrPx73YScFrDPcgFGkuWFG0DKZ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nah Cooper" initials="HC" lastIdx="2" clrIdx="0">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3A5D8E-F923-254F-BB71-89536734CF3F}" v="14" dt="2025-02-11T15:51:04.902"/>
  </p1510:revLst>
</p1510:revInfo>
</file>

<file path=ppt/tableStyles.xml><?xml version="1.0" encoding="utf-8"?>
<a:tblStyleLst xmlns:a="http://schemas.openxmlformats.org/drawingml/2006/main" def="{14675A5D-3E92-40A4-9D49-A050765667A4}">
  <a:tblStyle styleId="{14675A5D-3E92-40A4-9D49-A050765667A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7671"/>
  </p:normalViewPr>
  <p:slideViewPr>
    <p:cSldViewPr snapToGrid="0" snapToObjects="1">
      <p:cViewPr varScale="1">
        <p:scale>
          <a:sx n="93" d="100"/>
          <a:sy n="93" d="100"/>
        </p:scale>
        <p:origin x="760" y="192"/>
      </p:cViewPr>
      <p:guideLst/>
    </p:cSldViewPr>
  </p:slideViewPr>
  <p:notesTextViewPr>
    <p:cViewPr>
      <p:scale>
        <a:sx n="1" d="1"/>
        <a:sy n="1" d="1"/>
      </p:scale>
      <p:origin x="0" y="-77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8.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customschemas.google.com/relationships/presentationmetadata" Target="metadata"/><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947b471f8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7947b471f8_0_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GB" sz="1200" b="1" dirty="0">
                <a:solidFill>
                  <a:srgbClr val="0070C0"/>
                </a:solidFill>
                <a:latin typeface="Century Gothic" panose="020B0502020202020204" pitchFamily="34" charset="0"/>
              </a:rPr>
              <a:t>Foundation question: </a:t>
            </a:r>
            <a:r>
              <a:rPr lang="en-GB" sz="1200" dirty="0">
                <a:solidFill>
                  <a:srgbClr val="0070C0"/>
                </a:solidFill>
                <a:latin typeface="Century Gothic" panose="020B0502020202020204" pitchFamily="34" charset="0"/>
              </a:rPr>
              <a:t>State the definition of resultant force.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dirty="0">
                <a:solidFill>
                  <a:srgbClr val="0070C0"/>
                </a:solidFill>
                <a:latin typeface="Century Gothic" panose="020B0502020202020204" pitchFamily="34" charset="0"/>
              </a:rPr>
              <a:t>Answer</a:t>
            </a:r>
            <a:r>
              <a:rPr lang="en-GB" sz="1200" dirty="0">
                <a:solidFill>
                  <a:srgbClr val="0070C0"/>
                </a:solidFill>
                <a:latin typeface="Century Gothic" panose="020B0502020202020204" pitchFamily="34" charset="0"/>
              </a:rPr>
              <a:t>: </a:t>
            </a:r>
            <a:r>
              <a:rPr lang="en-GB" sz="1200" b="0" i="0" u="none" strike="noStrike" kern="1200" cap="none" baseline="0" dirty="0">
                <a:solidFill>
                  <a:schemeClr val="dk1"/>
                </a:solidFill>
                <a:effectLst/>
                <a:latin typeface="Calibri"/>
                <a:ea typeface="Calibri"/>
                <a:cs typeface="Calibri"/>
                <a:sym typeface="Calibri"/>
              </a:rPr>
              <a:t>Resultant force is the net force/the overall effect of all the forces acting on an object. </a:t>
            </a:r>
            <a:endParaRPr lang="en-GB" sz="1200" dirty="0">
              <a:solidFill>
                <a:srgbClr val="0070C0"/>
              </a:solidFill>
              <a:latin typeface="Century Gothic" panose="020B0502020202020204" pitchFamily="34" charset="0"/>
            </a:endParaRPr>
          </a:p>
          <a:p>
            <a:r>
              <a:rPr lang="en-GB" sz="1200" b="1" dirty="0">
                <a:solidFill>
                  <a:srgbClr val="7030A0"/>
                </a:solidFill>
                <a:latin typeface="Century Gothic" panose="020B0502020202020204" pitchFamily="34" charset="0"/>
              </a:rPr>
              <a:t>Stretch question: </a:t>
            </a:r>
            <a:r>
              <a:rPr lang="en-GB" sz="1200" dirty="0">
                <a:solidFill>
                  <a:srgbClr val="7030A0"/>
                </a:solidFill>
                <a:latin typeface="Century Gothic" panose="020B0502020202020204" pitchFamily="34" charset="0"/>
              </a:rPr>
              <a:t>Describe how two vectors could be combined to create a)a maximum resultant vector and b) a minimum resultant vector.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dirty="0">
                <a:solidFill>
                  <a:srgbClr val="7030A0"/>
                </a:solidFill>
                <a:latin typeface="Century Gothic" panose="020B0502020202020204" pitchFamily="34" charset="0"/>
              </a:rPr>
              <a:t>Answer</a:t>
            </a:r>
            <a:r>
              <a:rPr lang="en-GB" sz="1200" dirty="0">
                <a:solidFill>
                  <a:srgbClr val="7030A0"/>
                </a:solidFill>
                <a:latin typeface="Century Gothic" panose="020B0502020202020204" pitchFamily="34" charset="0"/>
              </a:rPr>
              <a:t>: </a:t>
            </a:r>
            <a:r>
              <a:rPr lang="en-GB" sz="1200" b="0" i="0" u="none" strike="noStrike" kern="1200" cap="none" baseline="0" dirty="0">
                <a:solidFill>
                  <a:schemeClr val="dk1"/>
                </a:solidFill>
                <a:effectLst/>
                <a:latin typeface="Calibri"/>
                <a:ea typeface="Calibri"/>
                <a:cs typeface="Calibri"/>
                <a:sym typeface="Calibri"/>
              </a:rPr>
              <a:t>Maximum would be created from two vectors acting in the same direction, minimum would be created from two vectors acting in opposite directions. </a:t>
            </a:r>
          </a:p>
          <a:p>
            <a:endParaRPr lang="en-GB" sz="1200" dirty="0">
              <a:solidFill>
                <a:srgbClr val="7030A0"/>
              </a:solidFill>
              <a:latin typeface="Century Gothic" panose="020B0502020202020204" pitchFamily="34" charset="0"/>
            </a:endParaRPr>
          </a:p>
          <a:p>
            <a:endParaRPr lang="en-GB" sz="1200" dirty="0">
              <a:solidFill>
                <a:srgbClr val="7030A0"/>
              </a:solidFill>
              <a:latin typeface="Century Gothic" panose="020B0502020202020204" pitchFamily="34" charset="0"/>
            </a:endParaRPr>
          </a:p>
        </p:txBody>
      </p:sp>
      <p:sp>
        <p:nvSpPr>
          <p:cNvPr id="87" name="Google Shape;87;g7947b471f8_0_1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extLst>
      <p:ext uri="{BB962C8B-B14F-4D97-AF65-F5344CB8AC3E}">
        <p14:creationId xmlns:p14="http://schemas.microsoft.com/office/powerpoint/2010/main" val="1412404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from pixabay</a:t>
            </a:r>
          </a:p>
          <a:p>
            <a:r>
              <a:rPr lang="en-GB" dirty="0"/>
              <a:t>This slide models the process of answering an </a:t>
            </a:r>
            <a:r>
              <a:rPr lang="en-GB" b="1" dirty="0"/>
              <a:t>explain</a:t>
            </a:r>
            <a:r>
              <a:rPr lang="en-GB" dirty="0"/>
              <a:t> question.</a:t>
            </a:r>
          </a:p>
          <a:p>
            <a:endParaRPr lang="en-GB" dirty="0"/>
          </a:p>
          <a:p>
            <a:r>
              <a:rPr lang="en-GB" dirty="0"/>
              <a:t>Firstly, students are presented with a generic </a:t>
            </a:r>
            <a:r>
              <a:rPr lang="en-GB" b="1" dirty="0"/>
              <a:t>explain</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01439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from pixabay</a:t>
            </a:r>
          </a:p>
          <a:p>
            <a:r>
              <a:rPr lang="en-GB" dirty="0"/>
              <a:t>This slide models the process of answering an </a:t>
            </a:r>
            <a:r>
              <a:rPr lang="en-GB" b="1" dirty="0"/>
              <a:t>explain</a:t>
            </a:r>
            <a:r>
              <a:rPr lang="en-GB" dirty="0"/>
              <a:t> question.</a:t>
            </a:r>
          </a:p>
          <a:p>
            <a:endParaRPr lang="en-GB" dirty="0"/>
          </a:p>
          <a:p>
            <a:r>
              <a:rPr lang="en-GB" dirty="0"/>
              <a:t>Firstly, students are presented with a generic </a:t>
            </a:r>
            <a:r>
              <a:rPr lang="en-GB" b="1" dirty="0"/>
              <a:t>explain</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94847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from pixabay</a:t>
            </a:r>
          </a:p>
          <a:p>
            <a:r>
              <a:rPr lang="en-GB" dirty="0"/>
              <a:t>This slide models the process of answering an </a:t>
            </a:r>
            <a:r>
              <a:rPr lang="en-GB" b="1" dirty="0"/>
              <a:t>explain</a:t>
            </a:r>
            <a:r>
              <a:rPr lang="en-GB" dirty="0"/>
              <a:t> question.</a:t>
            </a:r>
          </a:p>
          <a:p>
            <a:endParaRPr lang="en-GB" dirty="0"/>
          </a:p>
          <a:p>
            <a:r>
              <a:rPr lang="en-GB" dirty="0"/>
              <a:t>Firstly, students are presented with a generic </a:t>
            </a:r>
            <a:r>
              <a:rPr lang="en-GB" b="1" dirty="0"/>
              <a:t>explain</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27861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GB" b="1" dirty="0">
                <a:highlight>
                  <a:srgbClr val="FFFF00"/>
                </a:highlight>
              </a:rPr>
              <a:t>Purpose: </a:t>
            </a:r>
            <a:r>
              <a:rPr lang="en-GB" b="0" dirty="0">
                <a:highlight>
                  <a:srgbClr val="FFFF00"/>
                </a:highlight>
              </a:rPr>
              <a:t>practice application of new knowledge in current context. </a:t>
            </a:r>
          </a:p>
          <a:p>
            <a:endParaRPr lang="en-GB" b="0" dirty="0">
              <a:highlight>
                <a:srgbClr val="FFFF00"/>
              </a:highlight>
            </a:endParaRPr>
          </a:p>
          <a:p>
            <a:r>
              <a:rPr lang="en-GB" b="0" dirty="0">
                <a:highlight>
                  <a:srgbClr val="FFFF00"/>
                </a:highlight>
              </a:rPr>
              <a:t>Mark scheme provided to self/peer assess answers. </a:t>
            </a:r>
          </a:p>
          <a:p>
            <a:pPr marL="0" lvl="0" indent="0" algn="l" rtl="0">
              <a:spcBef>
                <a:spcPts val="0"/>
              </a:spcBef>
              <a:spcAft>
                <a:spcPts val="0"/>
              </a:spcAft>
              <a:buNone/>
            </a:pPr>
            <a:endParaRPr dirty="0"/>
          </a:p>
        </p:txBody>
      </p:sp>
      <p:sp>
        <p:nvSpPr>
          <p:cNvPr id="190" name="Google Shape;19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j-lt"/>
              <a:buNone/>
            </a:pPr>
            <a:r>
              <a:rPr lang="en-GB" b="1" dirty="0"/>
              <a:t>Suggested Guidance:</a:t>
            </a:r>
          </a:p>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indent="0">
              <a:buNone/>
            </a:pPr>
            <a:r>
              <a:rPr lang="en-GB" b="0" dirty="0"/>
              <a:t>If students answered A or B, they are not secure on the definition behind Newton’s Third Law. </a:t>
            </a:r>
            <a:r>
              <a:rPr lang="en-GB" i="1" dirty="0"/>
              <a:t>To fix-it, </a:t>
            </a:r>
            <a:r>
              <a:rPr lang="en-GB" b="0" i="1" baseline="0" dirty="0"/>
              <a:t>compare N1 and N3 after introducing N1 in the next lesson so pupils have to correctly identify which is which.</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baseline="0" dirty="0"/>
              <a:t>If students answered A or B, they have not understood how to identify the action-reaction pair. </a:t>
            </a:r>
            <a:r>
              <a:rPr lang="en-GB" b="0" i="1" baseline="0" dirty="0"/>
              <a:t>To fix-it, practice with pupils using the sentence structure ‘when A (e.g. gun) exerts a force on B (bullet), B (bullet) exerts an equal and opposite force on A (gun).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answered A, they have not been able to understand this as an example of an action-reaction pair. </a:t>
            </a:r>
            <a:r>
              <a:rPr lang="en-GB" i="1" dirty="0"/>
              <a:t>To fix-it, </a:t>
            </a:r>
            <a:r>
              <a:rPr lang="en-GB" b="0" i="1" baseline="0" dirty="0"/>
              <a:t>it may be useful to model a scenario with two objects crashing into each other to show how the force exerted by each object is equal and opposite. It may also be worth elaborating and discussing the effect that this will have on different masses – i.e. why does a bullet shoot away rapidly but a gun recoils much slower (</a:t>
            </a:r>
            <a:r>
              <a:rPr lang="en-GB" b="0" i="1" baseline="0" dirty="0" err="1"/>
              <a:t>Fnet</a:t>
            </a:r>
            <a:r>
              <a:rPr lang="en-GB" b="0" i="1" baseline="0" dirty="0"/>
              <a:t>=ma, if the force is equal but the masses are different, they will have different accelerations). </a:t>
            </a:r>
          </a:p>
        </p:txBody>
      </p:sp>
      <p:sp>
        <p:nvSpPr>
          <p:cNvPr id="205" name="Google Shape;20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0" dirty="0"/>
              <a:t>In P1.1 pupils learned that every action has an equal and opposite reaction. In this lesson they will learn that this law is Newton’s Third Law and that forces always act in pairs. Pupils are covering N3 first because N1 leads naturally into acceleration and changing motion and N2 leads naturally into deceleration and stopping distances so N3 is a relatively straightforward introduction to Newton’s Laws. Note that pupils will not learn about N2 in this unit, although they will use the force mass acceleration practical to learn how to measure acceleration. </a:t>
            </a:r>
          </a:p>
          <a:p>
            <a:pPr rtl="0"/>
            <a:endParaRPr lang="en-US" b="0" dirty="0"/>
          </a:p>
          <a:p>
            <a:pPr rtl="0"/>
            <a:r>
              <a:rPr lang="en-US" b="0" dirty="0"/>
              <a:t>Hook:</a:t>
            </a:r>
          </a:p>
          <a:p>
            <a:pPr rtl="0"/>
            <a:r>
              <a:rPr lang="en-US" b="0" dirty="0"/>
              <a:t>Get a pupil to stand on a skateboard and push off from a wall. Otherwise simply ask the question: what happens when you’re on a skateboard and you push against a wall? Why?</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j-lt"/>
              <a:buNone/>
            </a:pPr>
            <a:r>
              <a:rPr lang="en-GB" b="1" dirty="0"/>
              <a:t>Suggested Guidance from previous </a:t>
            </a:r>
            <a:r>
              <a:rPr lang="en-GB" b="1"/>
              <a:t>exit ticket:</a:t>
            </a:r>
            <a:endParaRPr lang="en-GB" b="1" dirty="0"/>
          </a:p>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indent="0">
              <a:buNone/>
            </a:pPr>
            <a:r>
              <a:rPr lang="en-GB" b="0" dirty="0"/>
              <a:t>If students answered A or C they are not secure on the difference between scalars and vectors. </a:t>
            </a:r>
            <a:r>
              <a:rPr lang="en-GB" i="1" dirty="0"/>
              <a:t>To fix-it, </a:t>
            </a:r>
            <a:r>
              <a:rPr lang="en-GB" b="0" i="1" baseline="0" dirty="0"/>
              <a:t>explain the difference between each using examples and how vector quantities are written as answers.</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baseline="0" dirty="0"/>
              <a:t>If students answered A they have understood the relative directions that would produce this resultant but not understood that the components could not be larger than the resultant as it would form the hypotenuse of a triangle. If students answered C they have simply found the difference between the values. </a:t>
            </a:r>
            <a:r>
              <a:rPr lang="en-GB" b="0" i="1" baseline="0" dirty="0"/>
              <a:t>To fix-it, it may be worth going through the method again or getting pupils to look at the relative values of their components compared to the resultants. </a:t>
            </a:r>
          </a:p>
          <a:p>
            <a:pPr marL="0" indent="0">
              <a:buNone/>
            </a:pPr>
            <a:r>
              <a:rPr lang="en-GB" b="0" i="1" baseline="0" dirty="0"/>
              <a:t>It may be useful to go through the different scenarios with vectors being combined and show them this working mathematically – i.e. two vectors acting in the same direction will produce the maximum resultant vector, two acting in opposite directions would produce the minimum vector.</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answered A they have assumed these vectors are acting in roughly the same direction so can still be added together. If students answered B they have mistakenly subtracted the vectors. </a:t>
            </a:r>
            <a:r>
              <a:rPr lang="en-GB" i="1" dirty="0"/>
              <a:t>To fix-it, </a:t>
            </a:r>
            <a:r>
              <a:rPr lang="en-GB" b="0" i="1" baseline="0" dirty="0"/>
              <a:t>you may want to go through with pupils the different combinations of these vectors that would produce each of the resultant options.</a:t>
            </a:r>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47F4908-742E-E143-9AE8-A6E62477C9B6}"/>
              </a:ext>
            </a:extLst>
          </p:cNvPr>
          <p:cNvSpPr>
            <a:spLocks noGrp="1"/>
          </p:cNvSpPr>
          <p:nvPr>
            <p:ph type="body" idx="1"/>
          </p:nvPr>
        </p:nvSpPr>
        <p:spPr/>
        <p:txBody>
          <a:bodyPr/>
          <a:lstStyle/>
          <a:p>
            <a:r>
              <a:rPr lang="en-US" b="1" dirty="0"/>
              <a:t>Purpose of this slide:</a:t>
            </a:r>
          </a:p>
          <a:p>
            <a:r>
              <a:rPr lang="en-US" dirty="0"/>
              <a:t>The purpose of the Frayer </a:t>
            </a:r>
            <a:r>
              <a:rPr lang="en-US" dirty="0" err="1"/>
              <a:t>organiser</a:t>
            </a:r>
            <a:r>
              <a:rPr lang="en-US" dirty="0"/>
              <a:t> is to address key scientific vocabulary that students may be familiar with from a non-scientific context. Addressing this at the beginning of the lesson limits the potential cognitive conflict that might arise if students are using their current non-scientific interpretation of a term to understand the science being learned. This approach limits the potential for misconceptions and confusion arising from differing scientific and non-scientific uses of the same word. </a:t>
            </a:r>
          </a:p>
          <a:p>
            <a:endParaRPr lang="en-US" dirty="0"/>
          </a:p>
          <a:p>
            <a:r>
              <a:rPr lang="en-US" dirty="0"/>
              <a:t>The use of this slide is intended to clearly show students </a:t>
            </a:r>
          </a:p>
          <a:p>
            <a:pPr>
              <a:buFont typeface="Arial" panose="020B0604020202020204" pitchFamily="34" charset="0"/>
              <a:buChar char="•"/>
            </a:pPr>
            <a:r>
              <a:rPr lang="en-US" dirty="0"/>
              <a:t>how a word can have both scientific and non-scientific meanings simultaneously</a:t>
            </a:r>
          </a:p>
          <a:p>
            <a:pPr>
              <a:buFont typeface="Arial" panose="020B0604020202020204" pitchFamily="34" charset="0"/>
              <a:buChar char="•"/>
            </a:pPr>
            <a:r>
              <a:rPr lang="en-US" dirty="0"/>
              <a:t>the correct usage of a word in both a scientific and non-scientific context</a:t>
            </a:r>
          </a:p>
          <a:p>
            <a:pPr>
              <a:buFont typeface="Arial" panose="020B0604020202020204" pitchFamily="34" charset="0"/>
              <a:buChar char="•"/>
            </a:pPr>
            <a:endParaRPr lang="en-US" dirty="0"/>
          </a:p>
          <a:p>
            <a:pPr marL="228600" indent="0">
              <a:buFont typeface="Arial" panose="020B0604020202020204" pitchFamily="34" charset="0"/>
              <a:buNone/>
            </a:pPr>
            <a:r>
              <a:rPr lang="en-US" b="1" dirty="0"/>
              <a:t>Teacher guidance:</a:t>
            </a:r>
          </a:p>
          <a:p>
            <a:pPr marL="228600" indent="0">
              <a:buFont typeface="Arial" panose="020B0604020202020204" pitchFamily="34" charset="0"/>
              <a:buNone/>
            </a:pPr>
            <a:r>
              <a:rPr lang="en-US" dirty="0"/>
              <a:t>This slide should be used briefly. Do not dwell on each portion of the slide as this can eat into the lesson quite quickly. </a:t>
            </a:r>
          </a:p>
          <a:p>
            <a:pPr marL="228600" indent="0">
              <a:buFont typeface="Arial" panose="020B0604020202020204" pitchFamily="34" charset="0"/>
              <a:buNone/>
            </a:pPr>
            <a:r>
              <a:rPr lang="en-US" dirty="0"/>
              <a:t>This might be an apt opportunity to ask students to write the scientific definition of the key term into their books. Alternatively, you may want to wait to do this until the term is addressed in more depth later in the lesson.</a:t>
            </a:r>
          </a:p>
          <a:p>
            <a:pPr marL="228600" indent="0">
              <a:buFont typeface="Arial" panose="020B0604020202020204" pitchFamily="34" charset="0"/>
              <a:buNone/>
            </a:pPr>
            <a:endParaRPr lang="en-US" dirty="0"/>
          </a:p>
          <a:p>
            <a:pPr marL="228600" indent="0">
              <a:buFont typeface="Arial" panose="020B0604020202020204" pitchFamily="34" charset="0"/>
              <a:buNone/>
            </a:pPr>
            <a:r>
              <a:rPr lang="en-US" b="1" dirty="0"/>
              <a:t>Suggested narration:</a:t>
            </a:r>
          </a:p>
          <a:p>
            <a:pPr marL="228600" indent="0">
              <a:buFont typeface="Arial" panose="020B0604020202020204" pitchFamily="34" charset="0"/>
              <a:buNone/>
            </a:pPr>
            <a:r>
              <a:rPr lang="en-US" dirty="0"/>
              <a:t>Here we have the word ‘X’. You many already be familiar with this word </a:t>
            </a:r>
            <a:r>
              <a:rPr lang="en-US" b="1" dirty="0"/>
              <a:t>[display general examples and general definition]</a:t>
            </a:r>
            <a:r>
              <a:rPr lang="en-US" dirty="0"/>
              <a:t> in this context. Well, in science, we use this term slightly differently. </a:t>
            </a:r>
            <a:r>
              <a:rPr lang="en-US" b="1" dirty="0"/>
              <a:t>[display scientific example]. [Display scientific definition]. </a:t>
            </a:r>
            <a:r>
              <a:rPr lang="en-US" dirty="0"/>
              <a:t>In science when we use this word what we actually mean is this. You can see that words which mean the same include X,Y and Z. Words that mean the opposite include A, B an C. From this point in the lesson when we refer to this word we’ll be using it in the </a:t>
            </a:r>
            <a:r>
              <a:rPr lang="en-US" i="1" dirty="0"/>
              <a:t>scientific</a:t>
            </a:r>
            <a:r>
              <a:rPr lang="en-US" dirty="0"/>
              <a:t> sense.</a:t>
            </a:r>
          </a:p>
        </p:txBody>
      </p:sp>
    </p:spTree>
    <p:extLst>
      <p:ext uri="{BB962C8B-B14F-4D97-AF65-F5344CB8AC3E}">
        <p14:creationId xmlns:p14="http://schemas.microsoft.com/office/powerpoint/2010/main" val="1941425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What happens to a gun when a bullet is fired out of it? Or when a skateboarder pushes off a wall?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dirty="0"/>
              <a:t>A gun firing a bullet will recoil backwards and a skateboarder pushing off a wall will be able to move.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These movements are because of Newton’s Third Law. Isaac Newton was a physicist and mathematician who is one of the most famous scientists of all time and his ideas are still used to the present day. Newton is most famous for his laws of motion and gravitation, which describe how objects interact with each 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The first of Newton’s Laws that we will look at is Newton’s Third Law. According to Newton’s Third Law, whenever two objects interact they exert (apply) equal and opposite forces on each other. This can also be described as ‘every action has an equal and opposite reaction’. This means that if Object A exerts a force on object B, object B will exert an equal and opposite force on object A.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What does it mean for forces to be equal and opposite?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dirty="0"/>
              <a:t>They are equal in size/magnitude and opposite in direction. Remember that forces are vectors, so are fully described with size and direction.</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Arial"/>
              <a:buNone/>
              <a:tabLst/>
              <a:defRPr/>
            </a:pPr>
            <a:r>
              <a:rPr lang="en-GB" dirty="0"/>
              <a:t>Let’s think about Newton’s Third Law in action. When a gun fires a bullet, the bullet shoots out forwards at a high speed and the gun itself recoils backwards. In object A is the gun, it exerts a force on the bullet (object B) so the bullet exerts an equal and opposite force on the gun. As it is acting in the opposite direction the gun recoils backwards. The forces they exert on each other are equal, although it may look like the gun exerts more force on the bullet because it accelerates more quickly. They are exerting the same force, but the recoil of the gun has a much smaller acceleration because the mass of the gun is so much greater than the bullet. We will explore this relationship more when we look at Newton’s Second Law. </a:t>
            </a:r>
          </a:p>
          <a:p>
            <a:pPr marL="0" indent="0">
              <a:buClrTx/>
              <a:buSzTx/>
              <a:defRPr/>
            </a:pPr>
            <a:endParaRPr lang="en-GB" dirty="0"/>
          </a:p>
          <a:p>
            <a:pPr marL="0" indent="0">
              <a:buClrTx/>
              <a:buSzTx/>
              <a:defRPr/>
            </a:pPr>
            <a:r>
              <a:rPr lang="en-GB" dirty="0"/>
              <a:t>We can also see Newton’s Third Law when we think about objects staying in orbit. The Earth's gravity pulls the Moon towards the Earth. The Moon exerts an equal and opposite force, pulling the Earth towards it. The effect of this force keeps the moon in orbit but has a negligible effect on the Earth because of its relative mass. </a:t>
            </a:r>
          </a:p>
          <a:p>
            <a:pPr marL="0" indent="0">
              <a:buClrTx/>
              <a:buSzTx/>
              <a:defRPr/>
            </a:pPr>
            <a:r>
              <a:rPr lang="en-GB" dirty="0"/>
              <a:t>When we describe Newton’s Third Law we always describe it in the form’ object A (e.g. the Earth) exerts a force on object B (e.g. the Moon) and object B (the Moon exerts an equal and opposite force on object A (the Earth)’.</a:t>
            </a:r>
          </a:p>
          <a:p>
            <a:pPr marL="0" indent="0">
              <a:buClrTx/>
              <a:buSzTx/>
              <a:defRPr/>
            </a:pPr>
            <a:endParaRPr lang="en-GB" dirty="0"/>
          </a:p>
          <a:p>
            <a:pPr marL="0" indent="0">
              <a:buClrTx/>
              <a:buSzTx/>
              <a:defRPr/>
            </a:pPr>
            <a:r>
              <a:rPr lang="en-GB" dirty="0"/>
              <a:t>One of the biggest mistakes that pupils make with Newton’s Third Law is that they think because they see the words equal and opposite, this means the same as balanced forces. </a:t>
            </a:r>
          </a:p>
          <a:p>
            <a:pPr marL="0" indent="0">
              <a:buClrTx/>
              <a:buSzTx/>
              <a:defRPr/>
            </a:pPr>
            <a:r>
              <a:rPr lang="en-GB" i="1" dirty="0"/>
              <a:t>What are balanced forces?</a:t>
            </a:r>
          </a:p>
          <a:p>
            <a:pPr marL="0" indent="0">
              <a:buClrTx/>
              <a:buSzTx/>
              <a:defRPr/>
            </a:pPr>
            <a:r>
              <a:rPr lang="en-GB" b="1" i="1" dirty="0"/>
              <a:t>When the forces acting on an object are equal in size and opposite in direction, meaning that they cancel each other out. </a:t>
            </a:r>
          </a:p>
          <a:p>
            <a:pPr marL="0" indent="0">
              <a:buClrTx/>
              <a:buSzTx/>
              <a:defRPr/>
            </a:pPr>
            <a:endParaRPr lang="en-GB" b="0" i="1" dirty="0"/>
          </a:p>
          <a:p>
            <a:pPr marL="0" indent="0">
              <a:buClrTx/>
              <a:buSzTx/>
              <a:defRPr/>
            </a:pPr>
            <a:r>
              <a:rPr lang="en-GB" b="0" i="0" dirty="0"/>
              <a:t>If we were to draw force diagrams to represent a pair of forces for Newton’s Third Law there would be two separate force diagrams. For example, the force of the Moon on the Earth would only appear on the force diagram of the Earth. There would be a separate force diagram to show the force of the Earth on the Moon, as it is a different object. As the forces are acting on different objects, they are not balanced forces and do not cancel each other out. </a:t>
            </a:r>
          </a:p>
          <a:p>
            <a:pPr marL="0" indent="0">
              <a:buClrTx/>
              <a:buSzTx/>
              <a:defRPr/>
            </a:pPr>
            <a:endParaRPr lang="en-GB" dirty="0"/>
          </a:p>
          <a:p>
            <a:pPr marL="0" indent="0">
              <a:buClrTx/>
              <a:buSzTx/>
              <a:defRPr/>
            </a:pPr>
            <a:r>
              <a:rPr lang="en-GB" dirty="0"/>
              <a:t>Notes:</a:t>
            </a:r>
          </a:p>
          <a:p>
            <a:pPr marL="0" indent="0">
              <a:buClrTx/>
              <a:buSzTx/>
              <a:defRPr/>
            </a:pPr>
            <a:r>
              <a:rPr lang="en-GB" dirty="0"/>
              <a:t>The example (incorrectly) used at lower levels is often the action-reaction pair of the weight</a:t>
            </a:r>
            <a:r>
              <a:rPr lang="en-GB" b="0" dirty="0"/>
              <a:t> of </a:t>
            </a:r>
            <a:r>
              <a:rPr lang="en-GB" dirty="0"/>
              <a:t>an object </a:t>
            </a:r>
            <a:r>
              <a:rPr lang="en-GB" b="0" dirty="0"/>
              <a:t>on </a:t>
            </a:r>
            <a:r>
              <a:rPr lang="en-GB" dirty="0"/>
              <a:t>a table and</a:t>
            </a:r>
            <a:r>
              <a:rPr lang="en-GB" b="0" dirty="0"/>
              <a:t> </a:t>
            </a:r>
            <a:r>
              <a:rPr lang="en-GB" dirty="0"/>
              <a:t>the </a:t>
            </a:r>
            <a:r>
              <a:rPr lang="en-GB" b="0" dirty="0"/>
              <a:t>reaction force (normal force) is acting on </a:t>
            </a:r>
            <a:r>
              <a:rPr lang="en-GB" dirty="0"/>
              <a:t>the object</a:t>
            </a:r>
            <a:r>
              <a:rPr lang="en-GB" b="0" dirty="0"/>
              <a:t>. </a:t>
            </a:r>
            <a:r>
              <a:rPr lang="en-GB" dirty="0"/>
              <a:t>The correct action-reaction pair is the action is the weight of an object and the reaction is the pull of the object on the Earth. The correct action-reaction pair is the force of gravity exerted by each object on the other. It is best to use examples where weight is not one of the forces being considered, sticking to horizontal pairs, such as recoil of a gun or hitting an object.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indent="0">
              <a:buClrTx/>
              <a:buSzTx/>
              <a:defRPr/>
            </a:pPr>
            <a:r>
              <a:rPr lang="en-GB" b="0" dirty="0"/>
              <a:t>Misconception – pupils will see the words equal and opposite and assume that means that the resultant force will be 0 because the forces cancel out. This is not the case because the forces are acting on different systems</a:t>
            </a:r>
            <a:r>
              <a:rPr lang="en-GB" dirty="0"/>
              <a:t> (objects). </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You may also may want to be careful when introducing the term action-reaction pair, as pupils will assume that ‘action’ implies the object must be in motion, which is not the case. </a:t>
            </a:r>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Newton’s Third Law also explains how objects are able to move.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If I was to stand on a skateboard and push against a wall, I am exerting a force on the wall so the wall exerts an equal and opposite force on me - which makes my skateboard move.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What are the pairs of forces acting in each scenario? </a:t>
            </a:r>
            <a:r>
              <a:rPr lang="en-GB" b="1" i="0" dirty="0"/>
              <a:t>Note that we do not need to name specific forces in these cases, it is sufficient to describe as ‘the force of X on Y’.</a:t>
            </a:r>
            <a:endParaRPr lang="en-GB" b="0" i="1" dirty="0"/>
          </a:p>
          <a:p>
            <a:pPr marL="228600" marR="0" lvl="0" indent="-228600" algn="l" defTabSz="914400" rtl="0" eaLnBrk="1" fontAlgn="auto" latinLnBrk="0" hangingPunct="1">
              <a:lnSpc>
                <a:spcPct val="100000"/>
              </a:lnSpc>
              <a:spcBef>
                <a:spcPts val="0"/>
              </a:spcBef>
              <a:spcAft>
                <a:spcPts val="0"/>
              </a:spcAft>
              <a:buClrTx/>
              <a:buSzTx/>
              <a:buFontTx/>
              <a:buAutoNum type="alphaUcPeriod"/>
              <a:tabLst/>
              <a:defRPr/>
            </a:pPr>
            <a:r>
              <a:rPr lang="en-GB" b="1" dirty="0"/>
              <a:t>The tyres exert a force on the road (pushing the road backwards) and the road exerts an equal and opposite force on the tyres, pushing the car forwards. </a:t>
            </a:r>
          </a:p>
          <a:p>
            <a:pPr marL="228600" marR="0" lvl="0" indent="-228600" algn="l" defTabSz="914400" rtl="0" eaLnBrk="1" fontAlgn="auto" latinLnBrk="0" hangingPunct="1">
              <a:lnSpc>
                <a:spcPct val="100000"/>
              </a:lnSpc>
              <a:spcBef>
                <a:spcPts val="0"/>
              </a:spcBef>
              <a:spcAft>
                <a:spcPts val="0"/>
              </a:spcAft>
              <a:buClrTx/>
              <a:buSzTx/>
              <a:buFontTx/>
              <a:buAutoNum type="alphaUcPeriod"/>
              <a:tabLst/>
              <a:defRPr/>
            </a:pPr>
            <a:r>
              <a:rPr lang="en-GB" b="1" dirty="0"/>
              <a:t>The foot exerts a force on the ground (pushing the ground backwards) and the ground exerts an equal and opposite force on the foot, pushing the foot forwards.</a:t>
            </a:r>
          </a:p>
          <a:p>
            <a:pPr marL="228600" marR="0" lvl="0" indent="-228600" algn="l" defTabSz="914400" rtl="0" eaLnBrk="1" fontAlgn="auto" latinLnBrk="0" hangingPunct="1">
              <a:lnSpc>
                <a:spcPct val="100000"/>
              </a:lnSpc>
              <a:spcBef>
                <a:spcPts val="0"/>
              </a:spcBef>
              <a:spcAft>
                <a:spcPts val="0"/>
              </a:spcAft>
              <a:buClrTx/>
              <a:buSzTx/>
              <a:buFontTx/>
              <a:buAutoNum type="alphaUcPeriod"/>
              <a:tabLst/>
              <a:defRPr/>
            </a:pPr>
            <a:r>
              <a:rPr lang="en-GB" b="1" dirty="0"/>
              <a:t>The swimmer exerts a force on the water (pushing the water backwards) and the water exerts an equal and opposite force on the swimmer, pushing the swimmer forwards.</a:t>
            </a:r>
          </a:p>
          <a:p>
            <a:r>
              <a:rPr lang="en-GB" sz="1200" b="0" i="0" u="none" strike="noStrike" cap="none" dirty="0">
                <a:solidFill>
                  <a:schemeClr val="dk1"/>
                </a:solidFill>
                <a:effectLst/>
                <a:latin typeface="Calibri"/>
                <a:cs typeface="Calibri"/>
                <a:sym typeface="Calibri"/>
              </a:rPr>
              <a:t>Image source: </a:t>
            </a:r>
            <a:r>
              <a:rPr lang="en-GB" sz="1200" b="0" i="0" u="none" strike="noStrike" cap="none" dirty="0" err="1">
                <a:solidFill>
                  <a:schemeClr val="dk1"/>
                </a:solidFill>
                <a:effectLst/>
                <a:latin typeface="Calibri"/>
                <a:cs typeface="Calibri"/>
                <a:sym typeface="Calibri"/>
              </a:rPr>
              <a:t>pixabay</a:t>
            </a:r>
            <a:endParaRPr lang="en-GB" b="0" dirty="0"/>
          </a:p>
          <a:p>
            <a:pPr marL="0" indent="0">
              <a:buClrTx/>
              <a:buSzTx/>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extLst>
      <p:ext uri="{BB962C8B-B14F-4D97-AF65-F5344CB8AC3E}">
        <p14:creationId xmlns:p14="http://schemas.microsoft.com/office/powerpoint/2010/main" val="930748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review of new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Give thinking time and 3,2,1 to minimise copying. Use questioning to explain why statements are false and correct false statements.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really useful to come back to after Newton’s second law has been covered – but you may want to discuss it with more able pupils now. The force is equal but because the people/objects may have different masses, their acceleration and the distance/velocity they travel away to/at will differ.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Pupils will often ask why gravity pulls us towards the earth. Weight pulls us down to earth, reaction force is that we are pulling up the Earth – the force is the same but using </a:t>
            </a:r>
            <a:r>
              <a:rPr lang="en-GB" dirty="0" err="1"/>
              <a:t>Fnet</a:t>
            </a:r>
            <a:r>
              <a:rPr lang="en-GB" dirty="0"/>
              <a:t>=ma, the masses are so different that the acceleration of the Earth is infinitely small. </a:t>
            </a:r>
          </a:p>
          <a:p>
            <a:pPr marL="228600" lvl="0" indent="-152400" algn="l" rtl="0">
              <a:spcBef>
                <a:spcPts val="0"/>
              </a:spcBef>
              <a:spcAft>
                <a:spcPts val="0"/>
              </a:spcAft>
              <a:buClr>
                <a:schemeClr val="dk1"/>
              </a:buClr>
              <a:buSzPts val="1200"/>
              <a:buFont typeface="Calibri"/>
              <a:buNone/>
            </a:pPr>
            <a:endParaRPr b="0" dirty="0"/>
          </a:p>
        </p:txBody>
      </p:sp>
      <p:sp>
        <p:nvSpPr>
          <p:cNvPr id="174" name="Google Shape;17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classic misconception around Newton 3 - that pupils see the term equal and opposite and assume that means the forces are balanced. This is incorrect because the forces are acting on different objects. </a:t>
            </a:r>
          </a:p>
          <a:p>
            <a:r>
              <a:rPr lang="en-GB" dirty="0"/>
              <a:t>Guidance: you may want to use this as a vote before getting pupils to explain their choice, drawing out their thinking. It may be helpful to draw out the force diagrams of an example to show pupils that the forces are acting on different objects, e.g. the force of a gun expelling a bullet and the force of the bullet pushing back on the gun. </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89339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2708395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3184600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44880382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260414927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857243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25602742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1710954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6142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5877254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71998589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71029271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902291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05084566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10713519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93801944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220613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3882584"/>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Prior to teaching this lesson, please refer to the ‘Unit Overview and Planning Document’.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Further guidance on planning Science Mastery lessons can be found in the detailed planning guidance document.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Refer to the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notes</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section on each slide for useful information, including suggested expositions, pedagogical content knowledge, suggested questions, answers and more. Consider using presenter mode so you can see this guidance throughout the lesson.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 introduction slides can be adapted to suit your teaching style and the needs of your class.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Before the lesson,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adapt the fix-it slide </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to address any misconceptions identified in the previous lesson’s exit ticket.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Choose from the suggested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activities</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to suit your class. The intention is not that you complete all of these, but that you select those which ones are most appropriate for your students. It may be appropriate to further adapt activities for your students.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These lessons are designed to occupy approximately 1 hour. To adapt for a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shorter or longer lesson duration</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we advise you to adapt the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activity</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section accordingly.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Thank you for reading!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810188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Is this correct?</a:t>
            </a:r>
          </a:p>
        </p:txBody>
      </p:sp>
      <p:pic>
        <p:nvPicPr>
          <p:cNvPr id="3" name="Picture 2" descr="Icon&#10;&#10;Description automatically generated">
            <a:extLst>
              <a:ext uri="{FF2B5EF4-FFF2-40B4-BE49-F238E27FC236}">
                <a16:creationId xmlns:a16="http://schemas.microsoft.com/office/drawing/2014/main" id="{0FC308B4-D161-314D-BB65-E25B53482892}"/>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345229" y="-921585"/>
            <a:ext cx="12882456" cy="9145559"/>
          </a:xfrm>
          <a:prstGeom prst="rect">
            <a:avLst/>
          </a:prstGeom>
        </p:spPr>
      </p:pic>
      <p:sp>
        <p:nvSpPr>
          <p:cNvPr id="4" name="TextBox 3">
            <a:extLst>
              <a:ext uri="{FF2B5EF4-FFF2-40B4-BE49-F238E27FC236}">
                <a16:creationId xmlns:a16="http://schemas.microsoft.com/office/drawing/2014/main" id="{2130717D-0356-CB4E-BA23-1946438494C3}"/>
              </a:ext>
            </a:extLst>
          </p:cNvPr>
          <p:cNvSpPr txBox="1"/>
          <p:nvPr/>
        </p:nvSpPr>
        <p:spPr>
          <a:xfrm>
            <a:off x="3062723" y="2036058"/>
            <a:ext cx="6066551" cy="2246769"/>
          </a:xfrm>
          <a:prstGeom prst="rect">
            <a:avLst/>
          </a:prstGeom>
          <a:noFill/>
          <a:ln>
            <a:noFill/>
          </a:ln>
        </p:spPr>
        <p:txBody>
          <a:bodyPr wrap="square" rtlCol="0">
            <a:spAutoFit/>
          </a:bodyPr>
          <a:lstStyle/>
          <a:p>
            <a:r>
              <a:rPr lang="en-US" sz="2800" dirty="0">
                <a:latin typeface="Century Gothic" panose="020B0502020202020204" pitchFamily="34" charset="0"/>
              </a:rPr>
              <a:t>Newton’s Third Law means that forces are always balanced because the forces are equal and opposite, which means they cancel each other out</a:t>
            </a:r>
          </a:p>
        </p:txBody>
      </p:sp>
    </p:spTree>
    <p:extLst>
      <p:ext uri="{BB962C8B-B14F-4D97-AF65-F5344CB8AC3E}">
        <p14:creationId xmlns:p14="http://schemas.microsoft.com/office/powerpoint/2010/main" val="1702293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3416320"/>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What is a reaction force?</a:t>
            </a:r>
          </a:p>
          <a:p>
            <a:pPr marL="457200" indent="-457200">
              <a:buAutoNum type="arabicPeriod"/>
            </a:pPr>
            <a:r>
              <a:rPr lang="en-GB" sz="2400" dirty="0">
                <a:latin typeface="Century Gothic" panose="020B0502020202020204" pitchFamily="34" charset="0"/>
              </a:rPr>
              <a:t>What is Newton’s third law?</a:t>
            </a:r>
          </a:p>
          <a:p>
            <a:pPr marL="457200" indent="-457200">
              <a:buAutoNum type="arabicPeriod"/>
            </a:pPr>
            <a:r>
              <a:rPr lang="en-GB" sz="2400" dirty="0">
                <a:latin typeface="Century Gothic" panose="020B0502020202020204" pitchFamily="34" charset="0"/>
              </a:rPr>
              <a:t>If forces are equal and opposite the resultant force will be…</a:t>
            </a:r>
          </a:p>
          <a:p>
            <a:pPr marL="457200" indent="-457200">
              <a:buAutoNum type="arabicPeriod"/>
            </a:pPr>
            <a:r>
              <a:rPr lang="en-GB" sz="2400" dirty="0">
                <a:latin typeface="Century Gothic" panose="020B0502020202020204" pitchFamily="34" charset="0"/>
              </a:rPr>
              <a:t>If object A exerts a force on object B, what will object B do?</a:t>
            </a:r>
          </a:p>
          <a:p>
            <a:pPr marL="457200" indent="-457200">
              <a:buAutoNum type="arabicPeriod"/>
            </a:pPr>
            <a:r>
              <a:rPr lang="en-GB" sz="2400" dirty="0">
                <a:latin typeface="Century Gothic" panose="020B0502020202020204" pitchFamily="34" charset="0"/>
              </a:rPr>
              <a:t>Why can you float on water?</a:t>
            </a:r>
          </a:p>
          <a:p>
            <a:pPr marL="457200" indent="-457200">
              <a:buAutoNum type="arabicPeriod"/>
            </a:pPr>
            <a:r>
              <a:rPr lang="en-GB" sz="2400" dirty="0">
                <a:latin typeface="Century Gothic" panose="020B0502020202020204" pitchFamily="34" charset="0"/>
              </a:rPr>
              <a:t>Why do two skaters move in opposite directions if they push each other?</a:t>
            </a:r>
          </a:p>
          <a:p>
            <a:pPr marL="457200" indent="-457200">
              <a:buAutoNum type="arabicPeriod"/>
            </a:pPr>
            <a:r>
              <a:rPr lang="en-GB" sz="2400" dirty="0">
                <a:latin typeface="Century Gothic" panose="020B0502020202020204" pitchFamily="34" charset="0"/>
              </a:rPr>
              <a:t>Why does a book stay on the table??</a:t>
            </a: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2173709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4154984"/>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A force acting in the opposite direction</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Newton’s third law states that every action has an equal and opposite reaction</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0N</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Object B will exert an equal and opposite force on object A.</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You float because you exert a force on the water and the water exerts an equal and opposite force on you.</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Skaters move in opposite directions when they push each other because they have exerted an equal and opposite force on each other</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book exerts a force on the table, the table exerts an equal and opposite force on the book.</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219492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I: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70" y="1360475"/>
            <a:ext cx="3476804"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why a cannon recoils when it fires a cannonball.</a:t>
            </a:r>
          </a:p>
        </p:txBody>
      </p:sp>
      <p:sp>
        <p:nvSpPr>
          <p:cNvPr id="7" name="TextBox 6">
            <a:extLst>
              <a:ext uri="{FF2B5EF4-FFF2-40B4-BE49-F238E27FC236}">
                <a16:creationId xmlns:a16="http://schemas.microsoft.com/office/drawing/2014/main" id="{B7A3DBB4-E61A-41DB-AB0D-ECE0B2A2E82B}"/>
              </a:ext>
            </a:extLst>
          </p:cNvPr>
          <p:cNvSpPr txBox="1"/>
          <p:nvPr/>
        </p:nvSpPr>
        <p:spPr>
          <a:xfrm>
            <a:off x="245746" y="3727324"/>
            <a:ext cx="6422606" cy="2545697"/>
          </a:xfrm>
          <a:prstGeom prst="rect">
            <a:avLst/>
          </a:prstGeom>
          <a:noFill/>
          <a:ln>
            <a:noFill/>
          </a:ln>
        </p:spPr>
        <p:txBody>
          <a:bodyPr wrap="square" rtlCol="0">
            <a:spAutoFit/>
          </a:bodyPr>
          <a:lstStyle/>
          <a:p>
            <a:pPr marL="342900" indent="-342900">
              <a:lnSpc>
                <a:spcPct val="107000"/>
              </a:lnSpc>
              <a:spcAft>
                <a:spcPts val="800"/>
              </a:spcAft>
              <a:buFont typeface="Arial" panose="020B0604020202020204" pitchFamily="34" charset="0"/>
              <a:buChar char="•"/>
            </a:pPr>
            <a:r>
              <a:rPr lang="en-GB" sz="2400" dirty="0">
                <a:solidFill>
                  <a:schemeClr val="accent1"/>
                </a:solidFill>
                <a:latin typeface="Century Gothic" panose="020B0502020202020204" pitchFamily="34" charset="0"/>
                <a:ea typeface="Calibri" panose="020F0502020204030204" pitchFamily="34" charset="0"/>
              </a:rPr>
              <a:t>The cannonball fires the ball </a:t>
            </a:r>
            <a:r>
              <a:rPr lang="en-GB" sz="2400" b="1" dirty="0">
                <a:solidFill>
                  <a:schemeClr val="accent1"/>
                </a:solidFill>
                <a:latin typeface="Century Gothic" panose="020B0502020202020204" pitchFamily="34" charset="0"/>
                <a:ea typeface="Calibri" panose="020F0502020204030204" pitchFamily="34" charset="0"/>
              </a:rPr>
              <a:t>forward, </a:t>
            </a:r>
            <a:r>
              <a:rPr lang="en-GB" sz="2400" dirty="0">
                <a:solidFill>
                  <a:schemeClr val="accent1"/>
                </a:solidFill>
                <a:latin typeface="Century Gothic" panose="020B0502020202020204" pitchFamily="34" charset="0"/>
                <a:ea typeface="Calibri" panose="020F0502020204030204" pitchFamily="34" charset="0"/>
              </a:rPr>
              <a:t>causing the cannon to be pushed </a:t>
            </a:r>
            <a:r>
              <a:rPr lang="en-GB" sz="2400" b="1" dirty="0">
                <a:solidFill>
                  <a:schemeClr val="accent1"/>
                </a:solidFill>
                <a:latin typeface="Century Gothic" panose="020B0502020202020204" pitchFamily="34" charset="0"/>
                <a:ea typeface="Calibri" panose="020F0502020204030204" pitchFamily="34" charset="0"/>
              </a:rPr>
              <a:t>backwards</a:t>
            </a:r>
            <a:r>
              <a:rPr lang="en-GB" sz="2400" dirty="0">
                <a:solidFill>
                  <a:schemeClr val="accent1"/>
                </a:solidFill>
                <a:latin typeface="Century Gothic" panose="020B0502020202020204" pitchFamily="34" charset="0"/>
                <a:ea typeface="Calibri" panose="020F0502020204030204" pitchFamily="34" charset="0"/>
              </a:rPr>
              <a:t>. </a:t>
            </a:r>
          </a:p>
          <a:p>
            <a:pPr marL="342900" indent="-342900">
              <a:lnSpc>
                <a:spcPct val="107000"/>
              </a:lnSpc>
              <a:spcAft>
                <a:spcPts val="800"/>
              </a:spcAft>
              <a:buFont typeface="Arial" panose="020B0604020202020204" pitchFamily="34" charset="0"/>
              <a:buChar char="•"/>
            </a:pPr>
            <a:r>
              <a:rPr lang="en-GB" sz="2400" dirty="0">
                <a:solidFill>
                  <a:schemeClr val="accent1"/>
                </a:solidFill>
                <a:latin typeface="Century Gothic" panose="020B0502020202020204" pitchFamily="34" charset="0"/>
                <a:ea typeface="Calibri" panose="020F0502020204030204" pitchFamily="34" charset="0"/>
              </a:rPr>
              <a:t>This is </a:t>
            </a:r>
            <a:r>
              <a:rPr lang="en-GB" sz="2400" u="sng" dirty="0">
                <a:solidFill>
                  <a:schemeClr val="accent1"/>
                </a:solidFill>
                <a:latin typeface="Century Gothic" panose="020B0502020202020204" pitchFamily="34" charset="0"/>
                <a:ea typeface="Calibri" panose="020F0502020204030204" pitchFamily="34" charset="0"/>
              </a:rPr>
              <a:t>because</a:t>
            </a:r>
            <a:r>
              <a:rPr lang="en-GB" sz="2400" dirty="0">
                <a:solidFill>
                  <a:schemeClr val="accent1"/>
                </a:solidFill>
                <a:latin typeface="Century Gothic" panose="020B0502020202020204" pitchFamily="34" charset="0"/>
                <a:ea typeface="Calibri" panose="020F0502020204030204" pitchFamily="34" charset="0"/>
              </a:rPr>
              <a:t> the cannon and the cannonball exert </a:t>
            </a:r>
            <a:r>
              <a:rPr lang="en-GB" sz="2400" b="1" dirty="0">
                <a:solidFill>
                  <a:schemeClr val="accent1"/>
                </a:solidFill>
                <a:latin typeface="Century Gothic" panose="020B0502020202020204" pitchFamily="34" charset="0"/>
                <a:ea typeface="Calibri" panose="020F0502020204030204" pitchFamily="34" charset="0"/>
              </a:rPr>
              <a:t>equal</a:t>
            </a:r>
            <a:r>
              <a:rPr lang="en-GB" sz="2400" dirty="0">
                <a:solidFill>
                  <a:schemeClr val="accent1"/>
                </a:solidFill>
                <a:latin typeface="Century Gothic" panose="020B0502020202020204" pitchFamily="34" charset="0"/>
                <a:ea typeface="Calibri" panose="020F0502020204030204" pitchFamily="34" charset="0"/>
              </a:rPr>
              <a:t> and </a:t>
            </a:r>
            <a:r>
              <a:rPr lang="en-GB" sz="2400" b="1" dirty="0">
                <a:solidFill>
                  <a:schemeClr val="accent1"/>
                </a:solidFill>
                <a:latin typeface="Century Gothic" panose="020B0502020202020204" pitchFamily="34" charset="0"/>
                <a:ea typeface="Calibri" panose="020F0502020204030204" pitchFamily="34" charset="0"/>
              </a:rPr>
              <a:t>opposite</a:t>
            </a:r>
            <a:r>
              <a:rPr lang="en-GB" sz="2400" dirty="0">
                <a:solidFill>
                  <a:schemeClr val="accent1"/>
                </a:solidFill>
                <a:latin typeface="Century Gothic" panose="020B0502020202020204" pitchFamily="34" charset="0"/>
                <a:ea typeface="Calibri" panose="020F0502020204030204" pitchFamily="34" charset="0"/>
              </a:rPr>
              <a:t> forces on each other. </a:t>
            </a:r>
            <a:endParaRPr lang="en-GB" sz="2400" dirty="0">
              <a:solidFill>
                <a:schemeClr val="accent1"/>
              </a:solidFill>
              <a:latin typeface="Calibri" panose="020F0502020204030204" pitchFamily="34" charset="0"/>
              <a:ea typeface="Calibri" panose="020F0502020204030204" pitchFamily="34" charset="0"/>
            </a:endParaRP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18037" y="3338886"/>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pic>
        <p:nvPicPr>
          <p:cNvPr id="4" name="Picture 2" descr="Free Cannon Pirate illustration and picture">
            <a:extLst>
              <a:ext uri="{FF2B5EF4-FFF2-40B4-BE49-F238E27FC236}">
                <a16:creationId xmlns:a16="http://schemas.microsoft.com/office/drawing/2014/main" id="{B4815838-A828-A246-44EC-E12319A871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9328" y="581890"/>
            <a:ext cx="2770909" cy="2770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839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We: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70" y="1360475"/>
            <a:ext cx="3934004" cy="1569660"/>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why a skateboard moves backwards when a person jumps off it.</a:t>
            </a:r>
          </a:p>
        </p:txBody>
      </p:sp>
      <p:sp>
        <p:nvSpPr>
          <p:cNvPr id="7" name="TextBox 6">
            <a:extLst>
              <a:ext uri="{FF2B5EF4-FFF2-40B4-BE49-F238E27FC236}">
                <a16:creationId xmlns:a16="http://schemas.microsoft.com/office/drawing/2014/main" id="{B7A3DBB4-E61A-41DB-AB0D-ECE0B2A2E82B}"/>
              </a:ext>
            </a:extLst>
          </p:cNvPr>
          <p:cNvSpPr txBox="1"/>
          <p:nvPr/>
        </p:nvSpPr>
        <p:spPr>
          <a:xfrm>
            <a:off x="245746" y="3727324"/>
            <a:ext cx="6422606" cy="2545697"/>
          </a:xfrm>
          <a:prstGeom prst="rect">
            <a:avLst/>
          </a:prstGeom>
          <a:noFill/>
          <a:ln>
            <a:noFill/>
          </a:ln>
        </p:spPr>
        <p:txBody>
          <a:bodyPr wrap="square" rtlCol="0">
            <a:spAutoFit/>
          </a:bodyPr>
          <a:lstStyle/>
          <a:p>
            <a:pPr marL="342900" indent="-342900">
              <a:lnSpc>
                <a:spcPct val="107000"/>
              </a:lnSpc>
              <a:spcAft>
                <a:spcPts val="800"/>
              </a:spcAft>
              <a:buFont typeface="Arial" panose="020B0604020202020204" pitchFamily="34" charset="0"/>
              <a:buChar char="•"/>
            </a:pPr>
            <a:r>
              <a:rPr lang="en-GB" sz="2400" dirty="0">
                <a:solidFill>
                  <a:schemeClr val="accent1"/>
                </a:solidFill>
                <a:latin typeface="Century Gothic" panose="020B0502020202020204" pitchFamily="34" charset="0"/>
                <a:ea typeface="Calibri" panose="020F0502020204030204" pitchFamily="34" charset="0"/>
              </a:rPr>
              <a:t>The person would jump </a:t>
            </a:r>
            <a:r>
              <a:rPr lang="en-GB" sz="2400" b="1" dirty="0">
                <a:solidFill>
                  <a:schemeClr val="accent1"/>
                </a:solidFill>
                <a:latin typeface="Century Gothic" panose="020B0502020202020204" pitchFamily="34" charset="0"/>
                <a:ea typeface="Calibri" panose="020F0502020204030204" pitchFamily="34" charset="0"/>
              </a:rPr>
              <a:t>forward</a:t>
            </a:r>
            <a:r>
              <a:rPr lang="en-GB" sz="2400" dirty="0">
                <a:solidFill>
                  <a:schemeClr val="accent1"/>
                </a:solidFill>
                <a:latin typeface="Century Gothic" panose="020B0502020202020204" pitchFamily="34" charset="0"/>
                <a:ea typeface="Calibri" panose="020F0502020204030204" pitchFamily="34" charset="0"/>
              </a:rPr>
              <a:t> off the skateboard causing the skateboard to be pushed </a:t>
            </a:r>
            <a:r>
              <a:rPr lang="en-GB" sz="2400" b="1" dirty="0">
                <a:solidFill>
                  <a:schemeClr val="accent1"/>
                </a:solidFill>
                <a:latin typeface="Century Gothic" panose="020B0502020202020204" pitchFamily="34" charset="0"/>
                <a:ea typeface="Calibri" panose="020F0502020204030204" pitchFamily="34" charset="0"/>
              </a:rPr>
              <a:t>backwards</a:t>
            </a:r>
            <a:r>
              <a:rPr lang="en-GB" sz="2400" dirty="0">
                <a:solidFill>
                  <a:schemeClr val="accent1"/>
                </a:solidFill>
                <a:latin typeface="Century Gothic" panose="020B0502020202020204" pitchFamily="34" charset="0"/>
                <a:ea typeface="Calibri" panose="020F0502020204030204" pitchFamily="34" charset="0"/>
              </a:rPr>
              <a:t>. </a:t>
            </a:r>
          </a:p>
          <a:p>
            <a:pPr marL="342900" indent="-342900">
              <a:lnSpc>
                <a:spcPct val="107000"/>
              </a:lnSpc>
              <a:spcAft>
                <a:spcPts val="800"/>
              </a:spcAft>
              <a:buFont typeface="Arial" panose="020B0604020202020204" pitchFamily="34" charset="0"/>
              <a:buChar char="•"/>
            </a:pPr>
            <a:r>
              <a:rPr lang="en-GB" sz="2400" dirty="0">
                <a:solidFill>
                  <a:schemeClr val="accent1"/>
                </a:solidFill>
                <a:latin typeface="Century Gothic" panose="020B0502020202020204" pitchFamily="34" charset="0"/>
                <a:ea typeface="Calibri" panose="020F0502020204030204" pitchFamily="34" charset="0"/>
              </a:rPr>
              <a:t>This is </a:t>
            </a:r>
            <a:r>
              <a:rPr lang="en-GB" sz="2400" u="sng" dirty="0">
                <a:solidFill>
                  <a:schemeClr val="accent1"/>
                </a:solidFill>
                <a:latin typeface="Century Gothic" panose="020B0502020202020204" pitchFamily="34" charset="0"/>
                <a:ea typeface="Calibri" panose="020F0502020204030204" pitchFamily="34" charset="0"/>
              </a:rPr>
              <a:t>because</a:t>
            </a:r>
            <a:r>
              <a:rPr lang="en-GB" sz="2400" dirty="0">
                <a:solidFill>
                  <a:schemeClr val="accent1"/>
                </a:solidFill>
                <a:latin typeface="Century Gothic" panose="020B0502020202020204" pitchFamily="34" charset="0"/>
                <a:ea typeface="Calibri" panose="020F0502020204030204" pitchFamily="34" charset="0"/>
              </a:rPr>
              <a:t> the person and the skateboard exert </a:t>
            </a:r>
            <a:r>
              <a:rPr lang="en-GB" sz="2400" b="1" dirty="0">
                <a:solidFill>
                  <a:schemeClr val="accent1"/>
                </a:solidFill>
                <a:latin typeface="Century Gothic" panose="020B0502020202020204" pitchFamily="34" charset="0"/>
                <a:ea typeface="Calibri" panose="020F0502020204030204" pitchFamily="34" charset="0"/>
              </a:rPr>
              <a:t>equal</a:t>
            </a:r>
            <a:r>
              <a:rPr lang="en-GB" sz="2400" dirty="0">
                <a:solidFill>
                  <a:schemeClr val="accent1"/>
                </a:solidFill>
                <a:latin typeface="Century Gothic" panose="020B0502020202020204" pitchFamily="34" charset="0"/>
                <a:ea typeface="Calibri" panose="020F0502020204030204" pitchFamily="34" charset="0"/>
              </a:rPr>
              <a:t> and </a:t>
            </a:r>
            <a:r>
              <a:rPr lang="en-GB" sz="2400" b="1" dirty="0">
                <a:solidFill>
                  <a:schemeClr val="accent1"/>
                </a:solidFill>
                <a:latin typeface="Century Gothic" panose="020B0502020202020204" pitchFamily="34" charset="0"/>
                <a:ea typeface="Calibri" panose="020F0502020204030204" pitchFamily="34" charset="0"/>
              </a:rPr>
              <a:t>opposite</a:t>
            </a:r>
            <a:r>
              <a:rPr lang="en-GB" sz="2400" dirty="0">
                <a:solidFill>
                  <a:schemeClr val="accent1"/>
                </a:solidFill>
                <a:latin typeface="Century Gothic" panose="020B0502020202020204" pitchFamily="34" charset="0"/>
                <a:ea typeface="Calibri" panose="020F0502020204030204" pitchFamily="34" charset="0"/>
              </a:rPr>
              <a:t> forces on each other. </a:t>
            </a:r>
            <a:endParaRPr lang="en-GB" sz="2400" dirty="0">
              <a:solidFill>
                <a:schemeClr val="accent1"/>
              </a:solidFill>
              <a:latin typeface="Calibri" panose="020F0502020204030204" pitchFamily="34" charset="0"/>
              <a:ea typeface="Calibri" panose="020F0502020204030204" pitchFamily="34" charset="0"/>
            </a:endParaRP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18037" y="3338886"/>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pic>
        <p:nvPicPr>
          <p:cNvPr id="1026" name="Picture 2" descr="Free Skateboard Skater photo and picture">
            <a:extLst>
              <a:ext uri="{FF2B5EF4-FFF2-40B4-BE49-F238E27FC236}">
                <a16:creationId xmlns:a16="http://schemas.microsoft.com/office/drawing/2014/main" id="{9857FB46-6D72-C77E-1AC6-A3030CEF4F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4873" y="1149925"/>
            <a:ext cx="2371605" cy="1582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649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You: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70" y="1360475"/>
            <a:ext cx="3338257" cy="1938992"/>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why these ice skaters move off in different directions when they push each other.</a:t>
            </a:r>
          </a:p>
        </p:txBody>
      </p:sp>
      <p:sp>
        <p:nvSpPr>
          <p:cNvPr id="7" name="TextBox 6">
            <a:extLst>
              <a:ext uri="{FF2B5EF4-FFF2-40B4-BE49-F238E27FC236}">
                <a16:creationId xmlns:a16="http://schemas.microsoft.com/office/drawing/2014/main" id="{B7A3DBB4-E61A-41DB-AB0D-ECE0B2A2E82B}"/>
              </a:ext>
            </a:extLst>
          </p:cNvPr>
          <p:cNvSpPr txBox="1"/>
          <p:nvPr/>
        </p:nvSpPr>
        <p:spPr>
          <a:xfrm>
            <a:off x="245746" y="3727324"/>
            <a:ext cx="6422606" cy="1755096"/>
          </a:xfrm>
          <a:prstGeom prst="rect">
            <a:avLst/>
          </a:prstGeom>
          <a:noFill/>
          <a:ln>
            <a:noFill/>
          </a:ln>
        </p:spPr>
        <p:txBody>
          <a:bodyPr wrap="square" rtlCol="0">
            <a:spAutoFit/>
          </a:bodyPr>
          <a:lstStyle/>
          <a:p>
            <a:pPr marL="342900" indent="-342900">
              <a:lnSpc>
                <a:spcPct val="107000"/>
              </a:lnSpc>
              <a:spcAft>
                <a:spcPts val="800"/>
              </a:spcAft>
              <a:buFont typeface="Arial" panose="020B0604020202020204" pitchFamily="34" charset="0"/>
              <a:buChar char="•"/>
            </a:pPr>
            <a:r>
              <a:rPr lang="en-GB" sz="2400" dirty="0">
                <a:solidFill>
                  <a:schemeClr val="accent1"/>
                </a:solidFill>
                <a:latin typeface="Century Gothic" panose="020B0502020202020204" pitchFamily="34" charset="0"/>
                <a:ea typeface="Calibri" panose="020F0502020204030204" pitchFamily="34" charset="0"/>
              </a:rPr>
              <a:t>The skaters would move off in opposite directions</a:t>
            </a:r>
          </a:p>
          <a:p>
            <a:pPr marL="342900" indent="-342900">
              <a:lnSpc>
                <a:spcPct val="107000"/>
              </a:lnSpc>
              <a:spcAft>
                <a:spcPts val="800"/>
              </a:spcAft>
              <a:buFont typeface="Arial" panose="020B0604020202020204" pitchFamily="34" charset="0"/>
              <a:buChar char="•"/>
            </a:pPr>
            <a:r>
              <a:rPr lang="en-GB" sz="2400" dirty="0">
                <a:solidFill>
                  <a:schemeClr val="accent1"/>
                </a:solidFill>
                <a:latin typeface="Century Gothic" panose="020B0502020202020204" pitchFamily="34" charset="0"/>
                <a:ea typeface="Calibri" panose="020F0502020204030204" pitchFamily="34" charset="0"/>
              </a:rPr>
              <a:t>This is </a:t>
            </a:r>
            <a:r>
              <a:rPr lang="en-GB" sz="2400" u="sng" dirty="0">
                <a:solidFill>
                  <a:schemeClr val="accent1"/>
                </a:solidFill>
                <a:latin typeface="Century Gothic" panose="020B0502020202020204" pitchFamily="34" charset="0"/>
                <a:ea typeface="Calibri" panose="020F0502020204030204" pitchFamily="34" charset="0"/>
              </a:rPr>
              <a:t>because</a:t>
            </a:r>
            <a:r>
              <a:rPr lang="en-GB" sz="2400" dirty="0">
                <a:solidFill>
                  <a:schemeClr val="accent1"/>
                </a:solidFill>
                <a:latin typeface="Century Gothic" panose="020B0502020202020204" pitchFamily="34" charset="0"/>
                <a:ea typeface="Calibri" panose="020F0502020204030204" pitchFamily="34" charset="0"/>
              </a:rPr>
              <a:t> they exert </a:t>
            </a:r>
            <a:r>
              <a:rPr lang="en-GB" sz="2400" b="1" dirty="0">
                <a:solidFill>
                  <a:schemeClr val="accent1"/>
                </a:solidFill>
                <a:latin typeface="Century Gothic" panose="020B0502020202020204" pitchFamily="34" charset="0"/>
                <a:ea typeface="Calibri" panose="020F0502020204030204" pitchFamily="34" charset="0"/>
              </a:rPr>
              <a:t>equal</a:t>
            </a:r>
            <a:r>
              <a:rPr lang="en-GB" sz="2400" dirty="0">
                <a:solidFill>
                  <a:schemeClr val="accent1"/>
                </a:solidFill>
                <a:latin typeface="Century Gothic" panose="020B0502020202020204" pitchFamily="34" charset="0"/>
                <a:ea typeface="Calibri" panose="020F0502020204030204" pitchFamily="34" charset="0"/>
              </a:rPr>
              <a:t> and </a:t>
            </a:r>
            <a:r>
              <a:rPr lang="en-GB" sz="2400" b="1" dirty="0">
                <a:solidFill>
                  <a:schemeClr val="accent1"/>
                </a:solidFill>
                <a:latin typeface="Century Gothic" panose="020B0502020202020204" pitchFamily="34" charset="0"/>
                <a:ea typeface="Calibri" panose="020F0502020204030204" pitchFamily="34" charset="0"/>
              </a:rPr>
              <a:t>opposite</a:t>
            </a:r>
            <a:r>
              <a:rPr lang="en-GB" sz="2400" dirty="0">
                <a:solidFill>
                  <a:schemeClr val="accent1"/>
                </a:solidFill>
                <a:latin typeface="Century Gothic" panose="020B0502020202020204" pitchFamily="34" charset="0"/>
                <a:ea typeface="Calibri" panose="020F0502020204030204" pitchFamily="34" charset="0"/>
              </a:rPr>
              <a:t> forces on each other </a:t>
            </a:r>
            <a:endParaRPr lang="en-GB" sz="2400" dirty="0">
              <a:solidFill>
                <a:schemeClr val="accent1"/>
              </a:solidFill>
              <a:latin typeface="Calibri" panose="020F0502020204030204" pitchFamily="34" charset="0"/>
              <a:ea typeface="Calibri" panose="020F0502020204030204" pitchFamily="34" charset="0"/>
            </a:endParaRP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18037" y="3338886"/>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pic>
        <p:nvPicPr>
          <p:cNvPr id="3076" name="Picture 4" descr="Free woman skating ice illustration">
            <a:extLst>
              <a:ext uri="{FF2B5EF4-FFF2-40B4-BE49-F238E27FC236}">
                <a16:creationId xmlns:a16="http://schemas.microsoft.com/office/drawing/2014/main" id="{FAA94C67-47A4-F735-4A94-95C9B9269F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1725" y="977900"/>
            <a:ext cx="1472103" cy="2146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Free woman skating ice illustration">
            <a:extLst>
              <a:ext uri="{FF2B5EF4-FFF2-40B4-BE49-F238E27FC236}">
                <a16:creationId xmlns:a16="http://schemas.microsoft.com/office/drawing/2014/main" id="{17473806-FCD9-223B-86B9-88232AB02A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037628" y="965200"/>
            <a:ext cx="1642572" cy="214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026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91"/>
        <p:cNvGrpSpPr/>
        <p:nvPr/>
      </p:nvGrpSpPr>
      <p:grpSpPr>
        <a:xfrm>
          <a:off x="0" y="0"/>
          <a:ext cx="0" cy="0"/>
          <a:chOff x="0" y="0"/>
          <a:chExt cx="0" cy="0"/>
        </a:xfrm>
      </p:grpSpPr>
      <p:sp>
        <p:nvSpPr>
          <p:cNvPr id="194" name="Google Shape;194;p8"/>
          <p:cNvSpPr txBox="1"/>
          <p:nvPr/>
        </p:nvSpPr>
        <p:spPr>
          <a:xfrm>
            <a:off x="540000" y="1080000"/>
            <a:ext cx="4489200" cy="3693319"/>
          </a:xfrm>
          <a:prstGeom prst="rect">
            <a:avLst/>
          </a:prstGeom>
          <a:noFill/>
          <a:ln>
            <a:noFill/>
          </a:ln>
        </p:spPr>
        <p:txBody>
          <a:bodyPr spcFirstLastPara="1" wrap="square" lIns="0" tIns="0" rIns="0" bIns="0" anchor="t" anchorCtr="0">
            <a:spAutoFit/>
          </a:bodyPr>
          <a:lstStyle/>
          <a:p>
            <a:r>
              <a:rPr lang="en-GB" sz="2400" dirty="0">
                <a:latin typeface="Century Gothic" panose="020B0502020202020204" pitchFamily="34" charset="0"/>
              </a:rPr>
              <a:t>Complete the </a:t>
            </a:r>
            <a:r>
              <a:rPr lang="en-GB" sz="2400" b="1" dirty="0">
                <a:latin typeface="Century Gothic" panose="020B0502020202020204" pitchFamily="34" charset="0"/>
              </a:rPr>
              <a:t>worksheet</a:t>
            </a:r>
            <a:r>
              <a:rPr lang="en-GB" sz="2400" dirty="0">
                <a:latin typeface="Century Gothic" panose="020B0502020202020204" pitchFamily="34" charset="0"/>
              </a:rPr>
              <a:t> on Newton’s Third Law</a:t>
            </a:r>
          </a:p>
          <a:p>
            <a:endParaRPr lang="en-GB" sz="2400" dirty="0">
              <a:latin typeface="Century Gothic" panose="020B0502020202020204" pitchFamily="34" charset="0"/>
            </a:endParaRPr>
          </a:p>
          <a:p>
            <a:pPr marL="800100" lvl="1" indent="-342900">
              <a:buFont typeface="Arial" panose="020B0604020202020204" pitchFamily="34" charset="0"/>
              <a:buChar char="•"/>
            </a:pPr>
            <a:r>
              <a:rPr lang="en-GB" sz="2400" dirty="0">
                <a:latin typeface="Century Gothic" panose="020B0502020202020204" pitchFamily="34" charset="0"/>
              </a:rPr>
              <a:t>Use full sentences where necessary</a:t>
            </a:r>
          </a:p>
          <a:p>
            <a:pPr marL="800100" lvl="1" indent="-342900">
              <a:buFont typeface="Arial" panose="020B0604020202020204" pitchFamily="34" charset="0"/>
              <a:buChar char="•"/>
            </a:pPr>
            <a:endParaRPr lang="en-GB" sz="2400" dirty="0">
              <a:latin typeface="Century Gothic" panose="020B0502020202020204" pitchFamily="34" charset="0"/>
            </a:endParaRPr>
          </a:p>
          <a:p>
            <a:pPr marL="800100" lvl="1" indent="-342900">
              <a:buFont typeface="Arial" panose="020B0604020202020204" pitchFamily="34" charset="0"/>
              <a:buChar char="•"/>
            </a:pPr>
            <a:r>
              <a:rPr lang="en-GB" sz="2400" dirty="0">
                <a:latin typeface="Century Gothic" panose="020B0502020202020204" pitchFamily="34" charset="0"/>
              </a:rPr>
              <a:t>You may draw diagrams to help you understand the directions of the forces</a:t>
            </a:r>
          </a:p>
        </p:txBody>
      </p:sp>
      <p:sp>
        <p:nvSpPr>
          <p:cNvPr id="2" name="Title 1">
            <a:extLst>
              <a:ext uri="{FF2B5EF4-FFF2-40B4-BE49-F238E27FC236}">
                <a16:creationId xmlns:a16="http://schemas.microsoft.com/office/drawing/2014/main" id="{FD193C2C-0350-CD4B-9881-FD7125D2E88F}"/>
              </a:ext>
            </a:extLst>
          </p:cNvPr>
          <p:cNvSpPr>
            <a:spLocks noGrp="1"/>
          </p:cNvSpPr>
          <p:nvPr>
            <p:ph type="title"/>
          </p:nvPr>
        </p:nvSpPr>
        <p:spPr/>
        <p:txBody>
          <a:bodyPr>
            <a:normAutofit/>
          </a:bodyPr>
          <a:lstStyle/>
          <a:p>
            <a:pPr lvl="0">
              <a:lnSpc>
                <a:spcPct val="150000"/>
              </a:lnSpc>
              <a:spcBef>
                <a:spcPts val="0"/>
              </a:spcBef>
            </a:pPr>
            <a:r>
              <a:rPr lang="en-GB" dirty="0">
                <a:solidFill>
                  <a:schemeClr val="dk1"/>
                </a:solidFill>
                <a:latin typeface="Century Gothic"/>
                <a:ea typeface="Century Gothic"/>
                <a:cs typeface="Century Gothic"/>
                <a:sym typeface="Century Gothic"/>
              </a:rPr>
              <a:t>Newton’s Third Law </a:t>
            </a:r>
          </a:p>
        </p:txBody>
      </p:sp>
      <p:pic>
        <p:nvPicPr>
          <p:cNvPr id="4" name="Picture 3" descr="Graphical user interface, text, application, email&#10;&#10;Description automatically generated">
            <a:extLst>
              <a:ext uri="{FF2B5EF4-FFF2-40B4-BE49-F238E27FC236}">
                <a16:creationId xmlns:a16="http://schemas.microsoft.com/office/drawing/2014/main" id="{925CD735-AEDA-8340-A725-9BE237CCEE90}"/>
              </a:ext>
            </a:extLst>
          </p:cNvPr>
          <p:cNvPicPr>
            <a:picLocks noChangeAspect="1"/>
          </p:cNvPicPr>
          <p:nvPr/>
        </p:nvPicPr>
        <p:blipFill>
          <a:blip r:embed="rId3"/>
          <a:stretch>
            <a:fillRect/>
          </a:stretch>
        </p:blipFill>
        <p:spPr>
          <a:xfrm>
            <a:off x="6291438" y="359999"/>
            <a:ext cx="4868562" cy="6858000"/>
          </a:xfrm>
          <a:prstGeom prst="rect">
            <a:avLst/>
          </a:prstGeom>
          <a:ln>
            <a:solidFill>
              <a:schemeClr val="tx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EF66A-E58F-0229-C6A5-4A9BE17E9196}"/>
              </a:ext>
            </a:extLst>
          </p:cNvPr>
          <p:cNvSpPr>
            <a:spLocks noGrp="1"/>
          </p:cNvSpPr>
          <p:nvPr>
            <p:ph type="title"/>
          </p:nvPr>
        </p:nvSpPr>
        <p:spPr/>
        <p:txBody>
          <a:bodyPr/>
          <a:lstStyle/>
          <a:p>
            <a:r>
              <a:rPr lang="en-GB" dirty="0">
                <a:latin typeface="Century Gothic" panose="020B0502020202020204" pitchFamily="34" charset="0"/>
              </a:rPr>
              <a:t>Answers</a:t>
            </a:r>
          </a:p>
        </p:txBody>
      </p:sp>
      <p:pic>
        <p:nvPicPr>
          <p:cNvPr id="4" name="Picture 3" descr="Graphical user interface, text, application, email&#10;&#10;Description automatically generated">
            <a:extLst>
              <a:ext uri="{FF2B5EF4-FFF2-40B4-BE49-F238E27FC236}">
                <a16:creationId xmlns:a16="http://schemas.microsoft.com/office/drawing/2014/main" id="{DEB4D937-0323-B3A1-21F5-A929BEC3EEA9}"/>
              </a:ext>
            </a:extLst>
          </p:cNvPr>
          <p:cNvPicPr>
            <a:picLocks noChangeAspect="1"/>
          </p:cNvPicPr>
          <p:nvPr/>
        </p:nvPicPr>
        <p:blipFill>
          <a:blip r:embed="rId2"/>
          <a:stretch>
            <a:fillRect/>
          </a:stretch>
        </p:blipFill>
        <p:spPr>
          <a:xfrm>
            <a:off x="539999" y="934605"/>
            <a:ext cx="6802909" cy="5622128"/>
          </a:xfrm>
          <a:prstGeom prst="rect">
            <a:avLst/>
          </a:prstGeom>
          <a:ln>
            <a:solidFill>
              <a:schemeClr val="tx1"/>
            </a:solidFill>
          </a:ln>
        </p:spPr>
      </p:pic>
      <p:sp>
        <p:nvSpPr>
          <p:cNvPr id="5" name="Rectangle 4">
            <a:extLst>
              <a:ext uri="{FF2B5EF4-FFF2-40B4-BE49-F238E27FC236}">
                <a16:creationId xmlns:a16="http://schemas.microsoft.com/office/drawing/2014/main" id="{523D7FCF-A060-BA1E-D9D0-36DF3CF04969}"/>
              </a:ext>
            </a:extLst>
          </p:cNvPr>
          <p:cNvSpPr/>
          <p:nvPr/>
        </p:nvSpPr>
        <p:spPr>
          <a:xfrm>
            <a:off x="775853" y="1117181"/>
            <a:ext cx="6677891" cy="1063176"/>
          </a:xfrm>
          <a:prstGeom prst="rect">
            <a:avLst/>
          </a:prstGeom>
        </p:spPr>
        <p:txBody>
          <a:bodyPr wrap="square">
            <a:spAutoFit/>
          </a:bodyPr>
          <a:lstStyle/>
          <a:p>
            <a:pPr>
              <a:lnSpc>
                <a:spcPct val="107000"/>
              </a:lnSpc>
              <a:spcAft>
                <a:spcPts val="800"/>
              </a:spcAft>
            </a:pPr>
            <a:r>
              <a:rPr lang="en-GB" sz="2000" b="1" dirty="0">
                <a:solidFill>
                  <a:schemeClr val="accent1"/>
                </a:solidFill>
                <a:latin typeface="Century Gothic" panose="020B0502020202020204" pitchFamily="34" charset="0"/>
                <a:ea typeface="Calibri" panose="020F0502020204030204" pitchFamily="34" charset="0"/>
              </a:rPr>
              <a:t>Every action has an equal and opposite reaction (If object A exerts a force on object B, object B will exert an equal and opposite force on object A). </a:t>
            </a:r>
            <a:endParaRPr lang="en-GB" sz="2000" dirty="0">
              <a:solidFill>
                <a:schemeClr val="accent1"/>
              </a:solidFill>
              <a:latin typeface="Calibri" panose="020F0502020204030204" pitchFamily="34" charset="0"/>
              <a:ea typeface="Calibri" panose="020F0502020204030204" pitchFamily="34" charset="0"/>
            </a:endParaRPr>
          </a:p>
        </p:txBody>
      </p:sp>
      <p:sp>
        <p:nvSpPr>
          <p:cNvPr id="6" name="Rectangle 5">
            <a:extLst>
              <a:ext uri="{FF2B5EF4-FFF2-40B4-BE49-F238E27FC236}">
                <a16:creationId xmlns:a16="http://schemas.microsoft.com/office/drawing/2014/main" id="{3242CC1D-1BD1-55F1-8750-406E8716042B}"/>
              </a:ext>
            </a:extLst>
          </p:cNvPr>
          <p:cNvSpPr/>
          <p:nvPr/>
        </p:nvSpPr>
        <p:spPr>
          <a:xfrm>
            <a:off x="1191495" y="2945983"/>
            <a:ext cx="9434947" cy="733855"/>
          </a:xfrm>
          <a:prstGeom prst="rect">
            <a:avLst/>
          </a:prstGeom>
        </p:spPr>
        <p:txBody>
          <a:bodyPr wrap="square">
            <a:spAutoFit/>
          </a:bodyPr>
          <a:lstStyle/>
          <a:p>
            <a:pPr marL="342900" lvl="0" indent="-342900">
              <a:lnSpc>
                <a:spcPct val="107000"/>
              </a:lnSpc>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The force of the rocket on the ground (thrust of the engine)</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lnSpc>
                <a:spcPct val="107000"/>
              </a:lnSpc>
              <a:spcAft>
                <a:spcPts val="800"/>
              </a:spcAft>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The force of the ground on the rocket</a:t>
            </a:r>
            <a:endParaRPr lang="en-GB" sz="2000" dirty="0">
              <a:solidFill>
                <a:schemeClr val="accent1"/>
              </a:solidFill>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80E8AA9D-9FBC-CC3C-520A-CAE0606AD42C}"/>
              </a:ext>
            </a:extLst>
          </p:cNvPr>
          <p:cNvSpPr/>
          <p:nvPr/>
        </p:nvSpPr>
        <p:spPr>
          <a:xfrm>
            <a:off x="1191495" y="3974184"/>
            <a:ext cx="6677891" cy="733855"/>
          </a:xfrm>
          <a:prstGeom prst="rect">
            <a:avLst/>
          </a:prstGeom>
        </p:spPr>
        <p:txBody>
          <a:bodyPr wrap="square">
            <a:spAutoFit/>
          </a:bodyPr>
          <a:lstStyle/>
          <a:p>
            <a:pPr marL="342900" lvl="0" indent="-342900">
              <a:lnSpc>
                <a:spcPct val="107000"/>
              </a:lnSpc>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Man pushing the water backwards</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lnSpc>
                <a:spcPct val="107000"/>
              </a:lnSpc>
              <a:spcAft>
                <a:spcPts val="800"/>
              </a:spcAft>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Water pushing the man forwards</a:t>
            </a:r>
            <a:endParaRPr lang="en-GB" sz="2000" dirty="0">
              <a:solidFill>
                <a:schemeClr val="accent1"/>
              </a:solidFill>
              <a:latin typeface="Calibri" panose="020F0502020204030204" pitchFamily="34" charset="0"/>
              <a:ea typeface="Calibri" panose="020F0502020204030204" pitchFamily="34" charset="0"/>
            </a:endParaRPr>
          </a:p>
        </p:txBody>
      </p:sp>
      <p:sp>
        <p:nvSpPr>
          <p:cNvPr id="8" name="Rectangle 7">
            <a:extLst>
              <a:ext uri="{FF2B5EF4-FFF2-40B4-BE49-F238E27FC236}">
                <a16:creationId xmlns:a16="http://schemas.microsoft.com/office/drawing/2014/main" id="{DDB9FD88-E969-8658-F9BD-48677352594F}"/>
              </a:ext>
            </a:extLst>
          </p:cNvPr>
          <p:cNvSpPr/>
          <p:nvPr/>
        </p:nvSpPr>
        <p:spPr>
          <a:xfrm>
            <a:off x="1080653" y="5002385"/>
            <a:ext cx="6677891" cy="733855"/>
          </a:xfrm>
          <a:prstGeom prst="rect">
            <a:avLst/>
          </a:prstGeom>
        </p:spPr>
        <p:txBody>
          <a:bodyPr wrap="square">
            <a:spAutoFit/>
          </a:bodyPr>
          <a:lstStyle/>
          <a:p>
            <a:pPr marL="342900" lvl="0" indent="-342900">
              <a:lnSpc>
                <a:spcPct val="107000"/>
              </a:lnSpc>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Pull of gravity of Earth on the Moon</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lnSpc>
                <a:spcPct val="107000"/>
              </a:lnSpc>
              <a:spcAft>
                <a:spcPts val="800"/>
              </a:spcAft>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Pull of gravity of Moon on the Earth</a:t>
            </a:r>
            <a:endParaRPr lang="en-GB" sz="2000" dirty="0">
              <a:solidFill>
                <a:schemeClr val="accent1"/>
              </a:solidFill>
              <a:latin typeface="Calibri" panose="020F0502020204030204" pitchFamily="34" charset="0"/>
              <a:ea typeface="Calibri" panose="020F0502020204030204" pitchFamily="34" charset="0"/>
            </a:endParaRPr>
          </a:p>
        </p:txBody>
      </p:sp>
      <p:sp>
        <p:nvSpPr>
          <p:cNvPr id="9" name="Rectangle 8">
            <a:extLst>
              <a:ext uri="{FF2B5EF4-FFF2-40B4-BE49-F238E27FC236}">
                <a16:creationId xmlns:a16="http://schemas.microsoft.com/office/drawing/2014/main" id="{692E0B14-2804-8E2F-2549-04C9FAE82F42}"/>
              </a:ext>
            </a:extLst>
          </p:cNvPr>
          <p:cNvSpPr/>
          <p:nvPr/>
        </p:nvSpPr>
        <p:spPr>
          <a:xfrm>
            <a:off x="1246907" y="5842550"/>
            <a:ext cx="10155384" cy="1063176"/>
          </a:xfrm>
          <a:prstGeom prst="rect">
            <a:avLst/>
          </a:prstGeom>
        </p:spPr>
        <p:txBody>
          <a:bodyPr wrap="square">
            <a:spAutoFit/>
          </a:bodyPr>
          <a:lstStyle/>
          <a:p>
            <a:pPr marL="342900" lvl="0" indent="-342900">
              <a:lnSpc>
                <a:spcPct val="107000"/>
              </a:lnSpc>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Force of person pushing against wall (not weight because weight acts downwards)</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lnSpc>
                <a:spcPct val="107000"/>
              </a:lnSpc>
              <a:spcAft>
                <a:spcPts val="800"/>
              </a:spcAft>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Reaction force of wall pushing against person</a:t>
            </a:r>
            <a:endParaRPr lang="en-GB" sz="2000"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789673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EF66A-E58F-0229-C6A5-4A9BE17E9196}"/>
              </a:ext>
            </a:extLst>
          </p:cNvPr>
          <p:cNvSpPr>
            <a:spLocks noGrp="1"/>
          </p:cNvSpPr>
          <p:nvPr>
            <p:ph type="title"/>
          </p:nvPr>
        </p:nvSpPr>
        <p:spPr/>
        <p:txBody>
          <a:bodyPr/>
          <a:lstStyle/>
          <a:p>
            <a:r>
              <a:rPr lang="en-GB" dirty="0">
                <a:latin typeface="Century Gothic" panose="020B0502020202020204" pitchFamily="34" charset="0"/>
              </a:rPr>
              <a:t>Answers</a:t>
            </a:r>
          </a:p>
        </p:txBody>
      </p:sp>
      <p:pic>
        <p:nvPicPr>
          <p:cNvPr id="5" name="Picture 4" descr="Text, application, timeline&#10;&#10;Description automatically generated">
            <a:extLst>
              <a:ext uri="{FF2B5EF4-FFF2-40B4-BE49-F238E27FC236}">
                <a16:creationId xmlns:a16="http://schemas.microsoft.com/office/drawing/2014/main" id="{A70B6E00-B631-E26E-5F98-D6EF8ADFF14F}"/>
              </a:ext>
            </a:extLst>
          </p:cNvPr>
          <p:cNvPicPr>
            <a:picLocks noChangeAspect="1"/>
          </p:cNvPicPr>
          <p:nvPr/>
        </p:nvPicPr>
        <p:blipFill>
          <a:blip r:embed="rId2"/>
          <a:stretch>
            <a:fillRect/>
          </a:stretch>
        </p:blipFill>
        <p:spPr>
          <a:xfrm>
            <a:off x="539999" y="927100"/>
            <a:ext cx="9961745" cy="4789300"/>
          </a:xfrm>
          <a:prstGeom prst="rect">
            <a:avLst/>
          </a:prstGeom>
          <a:ln>
            <a:solidFill>
              <a:schemeClr val="tx1"/>
            </a:solidFill>
          </a:ln>
        </p:spPr>
      </p:pic>
      <p:sp>
        <p:nvSpPr>
          <p:cNvPr id="6" name="Rectangle 5">
            <a:extLst>
              <a:ext uri="{FF2B5EF4-FFF2-40B4-BE49-F238E27FC236}">
                <a16:creationId xmlns:a16="http://schemas.microsoft.com/office/drawing/2014/main" id="{8439200F-849A-E215-AAEE-CCDDF439F611}"/>
              </a:ext>
            </a:extLst>
          </p:cNvPr>
          <p:cNvSpPr/>
          <p:nvPr/>
        </p:nvSpPr>
        <p:spPr>
          <a:xfrm>
            <a:off x="526143" y="1632522"/>
            <a:ext cx="9961745" cy="1495089"/>
          </a:xfrm>
          <a:prstGeom prst="rect">
            <a:avLst/>
          </a:prstGeom>
        </p:spPr>
        <p:txBody>
          <a:bodyPr wrap="square">
            <a:spAutoFit/>
          </a:bodyPr>
          <a:lstStyle/>
          <a:p>
            <a:pPr>
              <a:lnSpc>
                <a:spcPct val="107000"/>
              </a:lnSpc>
              <a:spcAft>
                <a:spcPts val="800"/>
              </a:spcAft>
            </a:pPr>
            <a:r>
              <a:rPr lang="en-GB" sz="2000" b="1" dirty="0">
                <a:solidFill>
                  <a:schemeClr val="accent1"/>
                </a:solidFill>
                <a:latin typeface="Century Gothic" panose="020B0502020202020204" pitchFamily="34" charset="0"/>
                <a:ea typeface="Calibri" panose="020F0502020204030204" pitchFamily="34" charset="0"/>
              </a:rPr>
              <a:t>The gun and the bullet exert equal and opposite forces on each other so when the bullet is pushed forward it pushes the gun backwards. </a:t>
            </a:r>
            <a:endParaRPr lang="en-GB" sz="2000" dirty="0">
              <a:solidFill>
                <a:schemeClr val="accent1"/>
              </a:solidFill>
              <a:latin typeface="Calibri" panose="020F0502020204030204" pitchFamily="34" charset="0"/>
              <a:ea typeface="Calibri" panose="020F0502020204030204" pitchFamily="34" charset="0"/>
            </a:endParaRPr>
          </a:p>
          <a:p>
            <a:pPr>
              <a:lnSpc>
                <a:spcPct val="107000"/>
              </a:lnSpc>
              <a:spcAft>
                <a:spcPts val="800"/>
              </a:spcAft>
            </a:pPr>
            <a:r>
              <a:rPr lang="en-GB" sz="2000" b="1" dirty="0">
                <a:solidFill>
                  <a:schemeClr val="accent1"/>
                </a:solidFill>
                <a:latin typeface="Century Gothic" panose="020B0502020202020204" pitchFamily="34" charset="0"/>
                <a:ea typeface="Calibri" panose="020F0502020204030204" pitchFamily="34" charset="0"/>
              </a:rPr>
              <a:t>It does not accelerate as quickly as the bullet because it has a much greater mass. </a:t>
            </a:r>
            <a:endParaRPr lang="en-GB" sz="2000" dirty="0">
              <a:solidFill>
                <a:schemeClr val="accent1"/>
              </a:solidFill>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2E119ECE-F660-9A1F-9B2A-CB30357767A1}"/>
              </a:ext>
            </a:extLst>
          </p:cNvPr>
          <p:cNvSpPr/>
          <p:nvPr/>
        </p:nvSpPr>
        <p:spPr>
          <a:xfrm>
            <a:off x="651163" y="4138178"/>
            <a:ext cx="9961745" cy="1063176"/>
          </a:xfrm>
          <a:prstGeom prst="rect">
            <a:avLst/>
          </a:prstGeom>
        </p:spPr>
        <p:txBody>
          <a:bodyPr wrap="square">
            <a:spAutoFit/>
          </a:bodyPr>
          <a:lstStyle/>
          <a:p>
            <a:pPr>
              <a:lnSpc>
                <a:spcPct val="107000"/>
              </a:lnSpc>
              <a:spcAft>
                <a:spcPts val="800"/>
              </a:spcAft>
            </a:pPr>
            <a:r>
              <a:rPr lang="en-GB" sz="2000" b="1" dirty="0">
                <a:solidFill>
                  <a:schemeClr val="accent1"/>
                </a:solidFill>
                <a:latin typeface="Century Gothic" panose="020B0502020202020204" pitchFamily="34" charset="0"/>
                <a:ea typeface="Calibri" panose="020F0502020204030204" pitchFamily="34" charset="0"/>
              </a:rPr>
              <a:t>The person would jump forward off the boat causing the boat to be pushed backwards. This is because the person and the boat exert equal and opposite forces on each other. </a:t>
            </a:r>
            <a:endParaRPr lang="en-GB" sz="2000"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023557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Table&#10;&#10;Description automatically generated">
            <a:extLst>
              <a:ext uri="{FF2B5EF4-FFF2-40B4-BE49-F238E27FC236}">
                <a16:creationId xmlns:a16="http://schemas.microsoft.com/office/drawing/2014/main" id="{CCC7DFB5-4C9C-7EE2-6214-46D7F2F5D44C}"/>
              </a:ext>
            </a:extLst>
          </p:cNvPr>
          <p:cNvPicPr>
            <a:picLocks noChangeAspect="1"/>
          </p:cNvPicPr>
          <p:nvPr/>
        </p:nvPicPr>
        <p:blipFill>
          <a:blip r:embed="rId2"/>
          <a:stretch>
            <a:fillRect/>
          </a:stretch>
        </p:blipFill>
        <p:spPr>
          <a:xfrm>
            <a:off x="7650200" y="225714"/>
            <a:ext cx="3633422" cy="5149850"/>
          </a:xfrm>
          <a:prstGeom prst="rect">
            <a:avLst/>
          </a:prstGeom>
          <a:ln>
            <a:solidFill>
              <a:schemeClr val="tx1"/>
            </a:solidFill>
          </a:ln>
        </p:spPr>
      </p:pic>
      <p:sp>
        <p:nvSpPr>
          <p:cNvPr id="2" name="Title 1">
            <a:extLst>
              <a:ext uri="{FF2B5EF4-FFF2-40B4-BE49-F238E27FC236}">
                <a16:creationId xmlns:a16="http://schemas.microsoft.com/office/drawing/2014/main" id="{28A725AA-6944-BD4A-AF17-7307C3235DB6}"/>
              </a:ext>
            </a:extLst>
          </p:cNvPr>
          <p:cNvSpPr>
            <a:spLocks noGrp="1"/>
          </p:cNvSpPr>
          <p:nvPr>
            <p:ph type="title"/>
          </p:nvPr>
        </p:nvSpPr>
        <p:spPr/>
        <p:txBody>
          <a:bodyPr/>
          <a:lstStyle/>
          <a:p>
            <a:r>
              <a:rPr lang="en-GB" dirty="0">
                <a:latin typeface="Century Gothic" panose="020B0502020202020204" pitchFamily="34" charset="0"/>
              </a:rPr>
              <a:t>Newton’s Third Law</a:t>
            </a:r>
          </a:p>
        </p:txBody>
      </p:sp>
      <p:sp>
        <p:nvSpPr>
          <p:cNvPr id="4" name="Rectangle 3">
            <a:extLst>
              <a:ext uri="{FF2B5EF4-FFF2-40B4-BE49-F238E27FC236}">
                <a16:creationId xmlns:a16="http://schemas.microsoft.com/office/drawing/2014/main" id="{A9936450-5E8F-F54D-8076-7739F0DE42F4}"/>
              </a:ext>
            </a:extLst>
          </p:cNvPr>
          <p:cNvSpPr/>
          <p:nvPr/>
        </p:nvSpPr>
        <p:spPr>
          <a:xfrm>
            <a:off x="664029" y="1291343"/>
            <a:ext cx="5193972" cy="2677656"/>
          </a:xfrm>
          <a:prstGeom prst="rect">
            <a:avLst/>
          </a:prstGeom>
        </p:spPr>
        <p:txBody>
          <a:bodyPr wrap="square">
            <a:spAutoFit/>
          </a:bodyPr>
          <a:lstStyle/>
          <a:p>
            <a:r>
              <a:rPr lang="en-GB" sz="2400" dirty="0">
                <a:latin typeface="Century Gothic" panose="020B0502020202020204" pitchFamily="34" charset="0"/>
              </a:rPr>
              <a:t>Complete the </a:t>
            </a:r>
            <a:r>
              <a:rPr lang="en-GB" sz="2400" b="1" dirty="0">
                <a:latin typeface="Century Gothic" panose="020B0502020202020204" pitchFamily="34" charset="0"/>
              </a:rPr>
              <a:t>Science in the News Activity</a:t>
            </a:r>
          </a:p>
          <a:p>
            <a:pPr marL="342900" indent="-342900">
              <a:buFont typeface="Arial" panose="020B0604020202020204" pitchFamily="34" charset="0"/>
              <a:buChar char="•"/>
            </a:pPr>
            <a:endParaRPr lang="en-GB" sz="2400" dirty="0">
              <a:latin typeface="Century Gothic" panose="020B0502020202020204" pitchFamily="34" charset="0"/>
            </a:endParaRPr>
          </a:p>
          <a:p>
            <a:pPr marL="800100" lvl="1" indent="-342900">
              <a:buFont typeface="Arial" panose="020B0604020202020204" pitchFamily="34" charset="0"/>
              <a:buChar char="•"/>
            </a:pPr>
            <a:r>
              <a:rPr lang="en-GB" sz="2400" dirty="0">
                <a:latin typeface="Century Gothic" panose="020B0502020202020204" pitchFamily="34" charset="0"/>
              </a:rPr>
              <a:t>Answer in full sentences</a:t>
            </a:r>
          </a:p>
          <a:p>
            <a:pPr marL="800100" lvl="1" indent="-342900">
              <a:buFont typeface="Arial" panose="020B0604020202020204" pitchFamily="34" charset="0"/>
              <a:buChar char="•"/>
            </a:pPr>
            <a:endParaRPr lang="en-GB" sz="2400" dirty="0">
              <a:latin typeface="Century Gothic" panose="020B0502020202020204" pitchFamily="34" charset="0"/>
            </a:endParaRPr>
          </a:p>
          <a:p>
            <a:pPr marL="800100" lvl="1" indent="-342900">
              <a:buFont typeface="Arial" panose="020B0604020202020204" pitchFamily="34" charset="0"/>
              <a:buChar char="•"/>
            </a:pPr>
            <a:r>
              <a:rPr lang="en-GB" sz="2400" dirty="0">
                <a:latin typeface="Century Gothic" panose="020B0502020202020204" pitchFamily="34" charset="0"/>
              </a:rPr>
              <a:t>State the definitions of any words in bold</a:t>
            </a:r>
          </a:p>
        </p:txBody>
      </p:sp>
      <p:pic>
        <p:nvPicPr>
          <p:cNvPr id="8" name="Picture 7" descr="Text, letter&#10;&#10;Description automatically generated">
            <a:extLst>
              <a:ext uri="{FF2B5EF4-FFF2-40B4-BE49-F238E27FC236}">
                <a16:creationId xmlns:a16="http://schemas.microsoft.com/office/drawing/2014/main" id="{579A6314-235D-4BA0-7764-9BD91F416889}"/>
              </a:ext>
            </a:extLst>
          </p:cNvPr>
          <p:cNvPicPr>
            <a:picLocks noChangeAspect="1"/>
          </p:cNvPicPr>
          <p:nvPr/>
        </p:nvPicPr>
        <p:blipFill>
          <a:blip r:embed="rId3"/>
          <a:stretch>
            <a:fillRect/>
          </a:stretch>
        </p:blipFill>
        <p:spPr>
          <a:xfrm>
            <a:off x="7137564" y="496454"/>
            <a:ext cx="3870036" cy="5485216"/>
          </a:xfrm>
          <a:prstGeom prst="rect">
            <a:avLst/>
          </a:prstGeom>
          <a:ln>
            <a:solidFill>
              <a:schemeClr val="tx1"/>
            </a:solidFill>
          </a:ln>
        </p:spPr>
      </p:pic>
      <p:pic>
        <p:nvPicPr>
          <p:cNvPr id="6" name="Picture 5" descr="Graphical user interface&#10;&#10;Description automatically generated with medium confidence">
            <a:extLst>
              <a:ext uri="{FF2B5EF4-FFF2-40B4-BE49-F238E27FC236}">
                <a16:creationId xmlns:a16="http://schemas.microsoft.com/office/drawing/2014/main" id="{80F2DC34-FBD6-A297-533F-BDE0E704C240}"/>
              </a:ext>
            </a:extLst>
          </p:cNvPr>
          <p:cNvPicPr>
            <a:picLocks noChangeAspect="1"/>
          </p:cNvPicPr>
          <p:nvPr/>
        </p:nvPicPr>
        <p:blipFill>
          <a:blip r:embed="rId4"/>
          <a:stretch>
            <a:fillRect/>
          </a:stretch>
        </p:blipFill>
        <p:spPr>
          <a:xfrm>
            <a:off x="6232092" y="876330"/>
            <a:ext cx="4365663" cy="6180198"/>
          </a:xfrm>
          <a:prstGeom prst="rect">
            <a:avLst/>
          </a:prstGeom>
          <a:ln>
            <a:solidFill>
              <a:schemeClr val="tx1"/>
            </a:solidFill>
          </a:ln>
        </p:spPr>
      </p:pic>
    </p:spTree>
    <p:extLst>
      <p:ext uri="{BB962C8B-B14F-4D97-AF65-F5344CB8AC3E}">
        <p14:creationId xmlns:p14="http://schemas.microsoft.com/office/powerpoint/2010/main" val="1775282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g7947b471f8_0_186"/>
          <p:cNvSpPr txBox="1"/>
          <p:nvPr/>
        </p:nvSpPr>
        <p:spPr>
          <a:xfrm>
            <a:off x="522600" y="1279493"/>
            <a:ext cx="9504917" cy="4766618"/>
          </a:xfrm>
          <a:prstGeom prst="rect">
            <a:avLst/>
          </a:prstGeom>
          <a:noFill/>
          <a:ln>
            <a:noFill/>
          </a:ln>
        </p:spPr>
        <p:txBody>
          <a:bodyPr spcFirstLastPara="1" wrap="square" lIns="0" tIns="0" rIns="0" bIns="0" anchor="t" anchorCtr="0">
            <a:noAutofit/>
          </a:bodyPr>
          <a:lstStyle/>
          <a:p>
            <a:pPr marL="457200" marR="0" lvl="0" indent="-457200" algn="l" rtl="0">
              <a:spcBef>
                <a:spcPts val="0"/>
              </a:spcBef>
              <a:spcAft>
                <a:spcPts val="0"/>
              </a:spcAft>
              <a:buClr>
                <a:schemeClr val="dk1"/>
              </a:buClr>
              <a:buSzPts val="2400"/>
              <a:buFont typeface="Century Gothic"/>
              <a:buAutoNum type="arabicPeriod"/>
            </a:pPr>
            <a:r>
              <a:rPr lang="en-US" sz="2400" dirty="0">
                <a:solidFill>
                  <a:schemeClr val="dk1"/>
                </a:solidFill>
                <a:latin typeface="Century Gothic" panose="020B0502020202020204" pitchFamily="34" charset="0"/>
                <a:ea typeface="Century Gothic"/>
                <a:cs typeface="Century Gothic"/>
                <a:sym typeface="Century Gothic"/>
              </a:rPr>
              <a:t>Explain the difference between scalar and vector quantities.</a:t>
            </a:r>
          </a:p>
          <a:p>
            <a:pPr marL="457200" marR="0" lvl="0" indent="-457200" algn="l" rtl="0">
              <a:spcBef>
                <a:spcPts val="0"/>
              </a:spcBef>
              <a:spcAft>
                <a:spcPts val="0"/>
              </a:spcAft>
              <a:buClr>
                <a:schemeClr val="dk1"/>
              </a:buClr>
              <a:buSzPts val="2400"/>
              <a:buFont typeface="Century Gothic"/>
              <a:buAutoNum type="arabicPeriod"/>
            </a:pPr>
            <a:endParaRPr lang="en-US" sz="2400" dirty="0">
              <a:latin typeface="Century Gothic" panose="020B0502020202020204" pitchFamily="34" charset="0"/>
            </a:endParaRPr>
          </a:p>
          <a:p>
            <a:pPr marL="457200" marR="0" lvl="0" indent="-457200" algn="l" rtl="0">
              <a:spcBef>
                <a:spcPts val="0"/>
              </a:spcBef>
              <a:spcAft>
                <a:spcPts val="0"/>
              </a:spcAft>
              <a:buNone/>
            </a:pPr>
            <a:endParaRPr lang="en-US" sz="2400" dirty="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AutoNum type="arabicPeriod" startAt="2"/>
            </a:pPr>
            <a:r>
              <a:rPr lang="en-US" sz="2400" dirty="0">
                <a:solidFill>
                  <a:schemeClr val="dk1"/>
                </a:solidFill>
                <a:latin typeface="Century Gothic" panose="020B0502020202020204" pitchFamily="34" charset="0"/>
                <a:ea typeface="Century Gothic"/>
                <a:cs typeface="Century Gothic"/>
                <a:sym typeface="Century Gothic"/>
              </a:rPr>
              <a:t>Give an example of a scalar quantity.</a:t>
            </a:r>
          </a:p>
          <a:p>
            <a:pPr marL="457200" marR="0" lvl="0" indent="-457200" algn="l" rtl="0">
              <a:spcBef>
                <a:spcPts val="0"/>
              </a:spcBef>
              <a:spcAft>
                <a:spcPts val="0"/>
              </a:spcAft>
              <a:buAutoNum type="arabicPeriod" startAt="2"/>
            </a:pPr>
            <a:endParaRPr lang="en-US" sz="2400" dirty="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AutoNum type="arabicPeriod" startAt="2"/>
            </a:pPr>
            <a:r>
              <a:rPr lang="en-US" sz="2400" dirty="0">
                <a:solidFill>
                  <a:schemeClr val="dk1"/>
                </a:solidFill>
                <a:latin typeface="Century Gothic" panose="020B0502020202020204" pitchFamily="34" charset="0"/>
                <a:ea typeface="Century Gothic"/>
                <a:cs typeface="Century Gothic"/>
                <a:sym typeface="Century Gothic"/>
              </a:rPr>
              <a:t>Give an example of a vector quantity.</a:t>
            </a:r>
          </a:p>
          <a:p>
            <a:pPr marL="457200" marR="0" lvl="0" indent="-457200" algn="l" rtl="0">
              <a:spcBef>
                <a:spcPts val="0"/>
              </a:spcBef>
              <a:spcAft>
                <a:spcPts val="0"/>
              </a:spcAft>
              <a:buAutoNum type="arabicPeriod" startAt="2"/>
            </a:pPr>
            <a:endParaRPr lang="en-US" sz="2400" dirty="0">
              <a:solidFill>
                <a:schemeClr val="dk1"/>
              </a:solidFill>
              <a:latin typeface="Century Gothic" panose="020B0502020202020204" pitchFamily="34" charset="0"/>
              <a:sym typeface="Century Gothic"/>
            </a:endParaRPr>
          </a:p>
          <a:p>
            <a:pPr marL="457200" marR="0" lvl="0" indent="-457200" algn="l" rtl="0">
              <a:spcBef>
                <a:spcPts val="0"/>
              </a:spcBef>
              <a:spcAft>
                <a:spcPts val="0"/>
              </a:spcAft>
              <a:buAutoNum type="arabicPeriod" startAt="2"/>
            </a:pPr>
            <a:r>
              <a:rPr lang="en-US" sz="2400" dirty="0">
                <a:latin typeface="Century Gothic" panose="020B0502020202020204" pitchFamily="34" charset="0"/>
              </a:rPr>
              <a:t>Describe how to calculate resultant force.</a:t>
            </a:r>
          </a:p>
          <a:p>
            <a:pPr marL="457200" marR="0" lvl="0" indent="-457200" algn="l" rtl="0">
              <a:spcBef>
                <a:spcPts val="0"/>
              </a:spcBef>
              <a:spcAft>
                <a:spcPts val="0"/>
              </a:spcAft>
              <a:buAutoNum type="arabicPeriod" startAt="2"/>
            </a:pPr>
            <a:endParaRPr lang="en-US" sz="2400" dirty="0">
              <a:latin typeface="Century Gothic" panose="020B0502020202020204" pitchFamily="34" charset="0"/>
            </a:endParaRPr>
          </a:p>
          <a:p>
            <a:pPr marL="457200" marR="0" lvl="0" indent="-457200" algn="l" rtl="0">
              <a:spcBef>
                <a:spcPts val="0"/>
              </a:spcBef>
              <a:spcAft>
                <a:spcPts val="0"/>
              </a:spcAft>
              <a:buAutoNum type="arabicPeriod" startAt="2"/>
            </a:pPr>
            <a:endParaRPr lang="en-US" sz="2400" dirty="0">
              <a:latin typeface="Century Gothic" panose="020B0502020202020204" pitchFamily="34" charset="0"/>
            </a:endParaRPr>
          </a:p>
          <a:p>
            <a:pPr marL="457200" marR="0" lvl="0" indent="-457200" algn="l" rtl="0">
              <a:spcBef>
                <a:spcPts val="0"/>
              </a:spcBef>
              <a:spcAft>
                <a:spcPts val="0"/>
              </a:spcAft>
              <a:buAutoNum type="arabicPeriod" startAt="2"/>
            </a:pPr>
            <a:endParaRPr lang="en-US" sz="2400" dirty="0">
              <a:latin typeface="Century Gothic" panose="020B0502020202020204" pitchFamily="34" charset="0"/>
            </a:endParaRPr>
          </a:p>
          <a:p>
            <a:pPr marL="457200" marR="0" lvl="0" indent="-457200" algn="l" rtl="0">
              <a:spcBef>
                <a:spcPts val="0"/>
              </a:spcBef>
              <a:spcAft>
                <a:spcPts val="0"/>
              </a:spcAft>
              <a:buAutoNum type="arabicPeriod" startAt="2"/>
            </a:pPr>
            <a:endParaRPr lang="en-US" sz="2400" dirty="0">
              <a:latin typeface="Century Gothic" panose="020B0502020202020204" pitchFamily="34" charset="0"/>
            </a:endParaRPr>
          </a:p>
          <a:p>
            <a:pPr marL="457200" marR="0" lvl="0" indent="-457200" algn="l" rtl="0">
              <a:spcBef>
                <a:spcPts val="0"/>
              </a:spcBef>
              <a:spcAft>
                <a:spcPts val="0"/>
              </a:spcAft>
              <a:buAutoNum type="arabicPeriod" startAt="2"/>
            </a:pPr>
            <a:r>
              <a:rPr lang="en-US" sz="2400" dirty="0">
                <a:latin typeface="Century Gothic" panose="020B0502020202020204" pitchFamily="34" charset="0"/>
              </a:rPr>
              <a:t>State the SI units of force and the piece of equipment used to measure force.</a:t>
            </a:r>
          </a:p>
        </p:txBody>
      </p:sp>
      <p:sp>
        <p:nvSpPr>
          <p:cNvPr id="94" name="Google Shape;94;g7947b471f8_0_186"/>
          <p:cNvSpPr txBox="1"/>
          <p:nvPr/>
        </p:nvSpPr>
        <p:spPr>
          <a:xfrm>
            <a:off x="973375" y="1611542"/>
            <a:ext cx="10448285" cy="41682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400" b="1" dirty="0">
                <a:solidFill>
                  <a:schemeClr val="accent1"/>
                </a:solidFill>
                <a:latin typeface="Century Gothic" panose="020B0502020202020204" pitchFamily="34" charset="0"/>
                <a:sym typeface="Century Gothic"/>
              </a:rPr>
              <a:t>Scalar quantities have magnitude (size) only whereas vector quantities have magnitude and direction.</a:t>
            </a:r>
            <a:endParaRPr lang="en-US" b="1" dirty="0">
              <a:solidFill>
                <a:schemeClr val="accent1"/>
              </a:solidFill>
              <a:latin typeface="Century Gothic" panose="020B0502020202020204" pitchFamily="34" charset="0"/>
            </a:endParaRPr>
          </a:p>
        </p:txBody>
      </p:sp>
      <p:sp>
        <p:nvSpPr>
          <p:cNvPr id="95" name="Google Shape;95;g7947b471f8_0_186"/>
          <p:cNvSpPr txBox="1"/>
          <p:nvPr/>
        </p:nvSpPr>
        <p:spPr>
          <a:xfrm>
            <a:off x="973374" y="2738383"/>
            <a:ext cx="10448285" cy="37677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ea typeface="Century Gothic"/>
                <a:cs typeface="Century Gothic"/>
                <a:sym typeface="Century Gothic"/>
              </a:rPr>
              <a:t>Speed, distance, mass, energy</a:t>
            </a:r>
          </a:p>
        </p:txBody>
      </p:sp>
      <p:sp>
        <p:nvSpPr>
          <p:cNvPr id="96" name="Google Shape;96;g7947b471f8_0_186"/>
          <p:cNvSpPr txBox="1"/>
          <p:nvPr/>
        </p:nvSpPr>
        <p:spPr>
          <a:xfrm>
            <a:off x="973375" y="3437316"/>
            <a:ext cx="10186625" cy="461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400" b="1">
                <a:solidFill>
                  <a:schemeClr val="accent1"/>
                </a:solidFill>
                <a:latin typeface="Century Gothic" panose="020B0502020202020204" pitchFamily="34" charset="0"/>
              </a:rPr>
              <a:t>Velocity, displacement, acceleration, force, weight</a:t>
            </a:r>
          </a:p>
        </p:txBody>
      </p:sp>
      <p:sp>
        <p:nvSpPr>
          <p:cNvPr id="2" name="Title 1">
            <a:extLst>
              <a:ext uri="{FF2B5EF4-FFF2-40B4-BE49-F238E27FC236}">
                <a16:creationId xmlns:a16="http://schemas.microsoft.com/office/drawing/2014/main" id="{A58CA2C1-7319-2241-9559-670EC5FF607D}"/>
              </a:ext>
            </a:extLst>
          </p:cNvPr>
          <p:cNvSpPr>
            <a:spLocks noGrp="1"/>
          </p:cNvSpPr>
          <p:nvPr>
            <p:ph type="title"/>
          </p:nvPr>
        </p:nvSpPr>
        <p:spPr/>
        <p:txBody>
          <a:bodyPr>
            <a:normAutofit/>
          </a:bodyPr>
          <a:lstStyle/>
          <a:p>
            <a:pPr lvl="0">
              <a:spcBef>
                <a:spcPts val="0"/>
              </a:spcBef>
            </a:pPr>
            <a:r>
              <a:rPr lang="en-GB" u="sng">
                <a:solidFill>
                  <a:schemeClr val="dk1"/>
                </a:solidFill>
                <a:latin typeface="Century Gothic" panose="020B0502020202020204" pitchFamily="34" charset="0"/>
                <a:ea typeface="Century Gothic"/>
                <a:cs typeface="Century Gothic"/>
                <a:sym typeface="Century Gothic"/>
              </a:rPr>
              <a:t>Newton’s Third Law</a:t>
            </a:r>
            <a:endParaRPr lang="en-GB" u="sng">
              <a:latin typeface="Century Gothic" panose="020B0502020202020204" pitchFamily="34" charset="0"/>
            </a:endParaRPr>
          </a:p>
        </p:txBody>
      </p:sp>
      <p:sp>
        <p:nvSpPr>
          <p:cNvPr id="4" name="Rectangle 3">
            <a:extLst>
              <a:ext uri="{FF2B5EF4-FFF2-40B4-BE49-F238E27FC236}">
                <a16:creationId xmlns:a16="http://schemas.microsoft.com/office/drawing/2014/main" id="{4D02FA54-9C23-DC42-A6D5-F45ACD54C69A}"/>
              </a:ext>
            </a:extLst>
          </p:cNvPr>
          <p:cNvSpPr/>
          <p:nvPr/>
        </p:nvSpPr>
        <p:spPr>
          <a:xfrm>
            <a:off x="895322" y="4164877"/>
            <a:ext cx="10448284" cy="1569660"/>
          </a:xfrm>
          <a:prstGeom prst="rect">
            <a:avLst/>
          </a:prstGeom>
        </p:spPr>
        <p:txBody>
          <a:bodyPr wrap="square">
            <a:spAutoFit/>
          </a:bodyPr>
          <a:lstStyle/>
          <a:p>
            <a:r>
              <a:rPr lang="en-GB" sz="2400" b="1">
                <a:solidFill>
                  <a:schemeClr val="accent1"/>
                </a:solidFill>
                <a:latin typeface="Century Gothic" panose="020B0502020202020204" pitchFamily="34" charset="0"/>
              </a:rPr>
              <a:t>If forces are acting in the same direction, they are added together, if they are in opposite directions, they are subtracted and if they are acting perpendicular to each other the resultant can be found using a scale drawing.</a:t>
            </a:r>
            <a:endParaRPr lang="en-US" sz="2400" b="1">
              <a:solidFill>
                <a:schemeClr val="accent1"/>
              </a:solidFill>
              <a:latin typeface="Century Gothic" panose="020B0502020202020204" pitchFamily="34" charset="0"/>
            </a:endParaRPr>
          </a:p>
        </p:txBody>
      </p:sp>
      <p:sp>
        <p:nvSpPr>
          <p:cNvPr id="6" name="Rectangle 5">
            <a:extLst>
              <a:ext uri="{FF2B5EF4-FFF2-40B4-BE49-F238E27FC236}">
                <a16:creationId xmlns:a16="http://schemas.microsoft.com/office/drawing/2014/main" id="{A14B7350-08BE-4445-BBE9-A5DE0BB5C131}"/>
              </a:ext>
            </a:extLst>
          </p:cNvPr>
          <p:cNvSpPr/>
          <p:nvPr/>
        </p:nvSpPr>
        <p:spPr>
          <a:xfrm>
            <a:off x="895322" y="6310357"/>
            <a:ext cx="9132195" cy="461665"/>
          </a:xfrm>
          <a:prstGeom prst="rect">
            <a:avLst/>
          </a:prstGeom>
        </p:spPr>
        <p:txBody>
          <a:bodyPr wrap="square">
            <a:spAutoFit/>
          </a:bodyPr>
          <a:lstStyle/>
          <a:p>
            <a:r>
              <a:rPr lang="en-GB" sz="2400" b="1">
                <a:solidFill>
                  <a:schemeClr val="accent1"/>
                </a:solidFill>
                <a:latin typeface="Century Gothic" panose="020B0502020202020204" pitchFamily="34" charset="0"/>
              </a:rPr>
              <a:t>Newtons (N), measured using a Newtonmeter</a:t>
            </a:r>
            <a:endParaRPr lang="en-US" sz="2400" b="1">
              <a:solidFill>
                <a:schemeClr val="accent1"/>
              </a:solidFill>
              <a:latin typeface="Century Gothic" panose="020B0502020202020204" pitchFamily="34" charset="0"/>
            </a:endParaRPr>
          </a:p>
        </p:txBody>
      </p:sp>
      <p:pic>
        <p:nvPicPr>
          <p:cNvPr id="8" name="Picture 7" descr="A picture containing text, clipart&#10;&#10;Description automatically generated">
            <a:extLst>
              <a:ext uri="{FF2B5EF4-FFF2-40B4-BE49-F238E27FC236}">
                <a16:creationId xmlns:a16="http://schemas.microsoft.com/office/drawing/2014/main" id="{407C16BB-7488-FD43-8153-4D9C949D74C9}"/>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630233" y="5522025"/>
            <a:ext cx="1024734" cy="1094376"/>
          </a:xfrm>
          <a:prstGeom prst="rect">
            <a:avLst/>
          </a:prstGeom>
        </p:spPr>
      </p:pic>
      <p:sp>
        <p:nvSpPr>
          <p:cNvPr id="12" name="Title 1">
            <a:extLst>
              <a:ext uri="{FF2B5EF4-FFF2-40B4-BE49-F238E27FC236}">
                <a16:creationId xmlns:a16="http://schemas.microsoft.com/office/drawing/2014/main" id="{E1C405E7-0271-DA44-9F2A-ED911E33E8A6}"/>
              </a:ext>
            </a:extLst>
          </p:cNvPr>
          <p:cNvSpPr txBox="1">
            <a:spLocks/>
          </p:cNvSpPr>
          <p:nvPr/>
        </p:nvSpPr>
        <p:spPr>
          <a:xfrm>
            <a:off x="522600" y="433474"/>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pPr>
              <a:spcBef>
                <a:spcPts val="0"/>
              </a:spcBef>
            </a:pPr>
            <a:r>
              <a:rPr lang="en-GB">
                <a:solidFill>
                  <a:schemeClr val="dk1"/>
                </a:solidFill>
                <a:latin typeface="Century Gothic" panose="020B0502020202020204" pitchFamily="34" charset="0"/>
                <a:ea typeface="Century Gothic"/>
                <a:cs typeface="Century Gothic"/>
                <a:sym typeface="Century Gothic"/>
              </a:rPr>
              <a:t>Answer the following questions:</a:t>
            </a:r>
            <a:endParaRPr lang="en-GB">
              <a:latin typeface="Century Gothic" panose="020B0502020202020204" pitchFamily="34" charset="0"/>
            </a:endParaRPr>
          </a:p>
        </p:txBody>
      </p:sp>
    </p:spTree>
    <p:extLst>
      <p:ext uri="{BB962C8B-B14F-4D97-AF65-F5344CB8AC3E}">
        <p14:creationId xmlns:p14="http://schemas.microsoft.com/office/powerpoint/2010/main" val="19794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9"/>
          <p:cNvSpPr txBox="1"/>
          <p:nvPr/>
        </p:nvSpPr>
        <p:spPr>
          <a:xfrm>
            <a:off x="444440" y="756004"/>
            <a:ext cx="11071440" cy="5909310"/>
          </a:xfrm>
          <a:prstGeom prst="rect">
            <a:avLst/>
          </a:prstGeom>
          <a:noFill/>
          <a:ln>
            <a:noFill/>
          </a:ln>
        </p:spPr>
        <p:txBody>
          <a:bodyPr spcFirstLastPara="1" wrap="square" lIns="0" tIns="0" rIns="0" bIns="0" anchor="t" anchorCtr="0">
            <a:spAutoFit/>
          </a:bodyPr>
          <a:lstStyle/>
          <a:p>
            <a:r>
              <a:rPr lang="en-GB" sz="2400" dirty="0">
                <a:latin typeface="Century Gothic" panose="020B0502020202020204" pitchFamily="34" charset="0"/>
              </a:rPr>
              <a:t>1. Newton’s Third Law states that …</a:t>
            </a:r>
          </a:p>
          <a:p>
            <a:pPr marL="457200" indent="-457200">
              <a:buFont typeface="Wingdings" pitchFamily="2" charset="2"/>
              <a:buChar char="q"/>
            </a:pPr>
            <a:r>
              <a:rPr lang="en-GB" sz="2400" dirty="0">
                <a:latin typeface="Century Gothic" panose="020B0502020202020204" pitchFamily="34" charset="0"/>
              </a:rPr>
              <a:t>A. Objects will exert equal and opposite forces on each other that will cancel out</a:t>
            </a:r>
          </a:p>
          <a:p>
            <a:pPr marL="457200" indent="-457200">
              <a:buFont typeface="Wingdings" pitchFamily="2" charset="2"/>
              <a:buChar char="q"/>
            </a:pPr>
            <a:r>
              <a:rPr lang="en-GB" sz="2400" dirty="0">
                <a:latin typeface="Century Gothic" panose="020B0502020202020204" pitchFamily="34" charset="0"/>
              </a:rPr>
              <a:t>B. If an object exerts a force on another it will exert the same force</a:t>
            </a:r>
          </a:p>
          <a:p>
            <a:pPr marL="457200" indent="-457200">
              <a:buFont typeface="Wingdings" pitchFamily="2" charset="2"/>
              <a:buChar char="q"/>
            </a:pPr>
            <a:r>
              <a:rPr lang="en-GB" sz="2400" dirty="0">
                <a:latin typeface="Century Gothic" panose="020B0502020202020204" pitchFamily="34" charset="0"/>
              </a:rPr>
              <a:t>C. Every action has an equal and opposite reaction</a:t>
            </a:r>
          </a:p>
          <a:p>
            <a:endParaRPr lang="en-GB" sz="2400" dirty="0">
              <a:latin typeface="Century Gothic" panose="020B0502020202020204" pitchFamily="34" charset="0"/>
            </a:endParaRPr>
          </a:p>
          <a:p>
            <a:r>
              <a:rPr lang="en-GB" sz="2400" dirty="0">
                <a:latin typeface="Century Gothic"/>
              </a:rPr>
              <a:t>2. The reaction force to the force exerted by a gun on a bullet is…</a:t>
            </a:r>
          </a:p>
          <a:p>
            <a:pPr marL="457200" indent="-457200">
              <a:buFont typeface="Wingdings" pitchFamily="2" charset="2"/>
              <a:buChar char="q"/>
            </a:pPr>
            <a:r>
              <a:rPr lang="en-GB" sz="2400" dirty="0">
                <a:latin typeface="Century Gothic"/>
              </a:rPr>
              <a:t>A. The weight of the gun</a:t>
            </a:r>
            <a:endParaRPr lang="en-GB" sz="2400" dirty="0">
              <a:latin typeface="Century Gothic" panose="020B0502020202020204" pitchFamily="34" charset="0"/>
            </a:endParaRPr>
          </a:p>
          <a:p>
            <a:pPr marL="457200" indent="-457200">
              <a:buFont typeface="Wingdings" pitchFamily="2" charset="2"/>
              <a:buChar char="q"/>
            </a:pPr>
            <a:r>
              <a:rPr lang="en-GB" sz="2400" dirty="0">
                <a:latin typeface="Century Gothic"/>
              </a:rPr>
              <a:t>B. The force exerted by the bullet on the gun</a:t>
            </a:r>
            <a:endParaRPr lang="en-GB" sz="2400" dirty="0">
              <a:latin typeface="Century Gothic" panose="020B0502020202020204" pitchFamily="34" charset="0"/>
            </a:endParaRPr>
          </a:p>
          <a:p>
            <a:pPr marL="457200" indent="-457200">
              <a:buFont typeface="Wingdings" pitchFamily="2" charset="2"/>
              <a:buChar char="q"/>
            </a:pPr>
            <a:r>
              <a:rPr lang="en-GB" sz="2400" dirty="0">
                <a:latin typeface="Century Gothic"/>
              </a:rPr>
              <a:t>C. The air resistance of the bullet </a:t>
            </a:r>
            <a:endParaRPr lang="en-GB" sz="2400" dirty="0">
              <a:latin typeface="Century Gothic" panose="020B0502020202020204" pitchFamily="34" charset="0"/>
            </a:endParaRPr>
          </a:p>
          <a:p>
            <a:pPr marL="457200" indent="-457200">
              <a:buAutoNum type="alphaUcPeriod"/>
            </a:pPr>
            <a:endParaRPr lang="en-GB" sz="2400" dirty="0">
              <a:latin typeface="Century Gothic" panose="020B0502020202020204" pitchFamily="34" charset="0"/>
            </a:endParaRPr>
          </a:p>
          <a:p>
            <a:r>
              <a:rPr lang="en-GB" sz="2400" dirty="0">
                <a:latin typeface="Century Gothic" panose="020B0502020202020204" pitchFamily="34" charset="0"/>
              </a:rPr>
              <a:t>3. If a large person and a small person bump into each other what can be said about the forces they exert on each other?</a:t>
            </a:r>
          </a:p>
          <a:p>
            <a:pPr marL="457200" indent="-457200">
              <a:buFont typeface="Wingdings" pitchFamily="2" charset="2"/>
              <a:buChar char="q"/>
            </a:pPr>
            <a:r>
              <a:rPr lang="en-GB" sz="2400" dirty="0">
                <a:latin typeface="Century Gothic" panose="020B0502020202020204" pitchFamily="34" charset="0"/>
              </a:rPr>
              <a:t>A. The large person will exert a larger force</a:t>
            </a:r>
          </a:p>
          <a:p>
            <a:pPr marL="457200" indent="-457200">
              <a:buFont typeface="Wingdings" pitchFamily="2" charset="2"/>
              <a:buChar char="q"/>
            </a:pPr>
            <a:r>
              <a:rPr lang="en-GB" sz="2400" dirty="0">
                <a:latin typeface="Century Gothic" panose="020B0502020202020204" pitchFamily="34" charset="0"/>
              </a:rPr>
              <a:t>B. The small person will exert a larger force</a:t>
            </a:r>
          </a:p>
          <a:p>
            <a:pPr marL="457200" indent="-457200">
              <a:buFont typeface="Wingdings" pitchFamily="2" charset="2"/>
              <a:buChar char="q"/>
            </a:pPr>
            <a:r>
              <a:rPr lang="en-GB" sz="2400" dirty="0">
                <a:latin typeface="Century Gothic" panose="020B0502020202020204" pitchFamily="34" charset="0"/>
              </a:rPr>
              <a:t>C. They will exert the </a:t>
            </a:r>
            <a:r>
              <a:rPr lang="en-GB" sz="2400">
                <a:latin typeface="Century Gothic" panose="020B0502020202020204" pitchFamily="34" charset="0"/>
              </a:rPr>
              <a:t>same size force </a:t>
            </a:r>
            <a:r>
              <a:rPr lang="en-GB" sz="2400" dirty="0">
                <a:latin typeface="Century Gothic" panose="020B0502020202020204" pitchFamily="34" charset="0"/>
              </a:rPr>
              <a:t>on each other</a:t>
            </a:r>
          </a:p>
        </p:txBody>
      </p:sp>
      <p:sp>
        <p:nvSpPr>
          <p:cNvPr id="6" name="TextBox 15">
            <a:extLst>
              <a:ext uri="{FF2B5EF4-FFF2-40B4-BE49-F238E27FC236}">
                <a16:creationId xmlns:a16="http://schemas.microsoft.com/office/drawing/2014/main" id="{AD3CE2A0-FE1E-E54D-94F7-6F8DB78479E1}"/>
              </a:ext>
            </a:extLst>
          </p:cNvPr>
          <p:cNvSpPr txBox="1"/>
          <p:nvPr/>
        </p:nvSpPr>
        <p:spPr>
          <a:xfrm>
            <a:off x="357944" y="1966560"/>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7" name="TextBox 15">
            <a:extLst>
              <a:ext uri="{FF2B5EF4-FFF2-40B4-BE49-F238E27FC236}">
                <a16:creationId xmlns:a16="http://schemas.microsoft.com/office/drawing/2014/main" id="{AD3CE2A0-FE1E-E54D-94F7-6F8DB78479E1}"/>
              </a:ext>
            </a:extLst>
          </p:cNvPr>
          <p:cNvSpPr txBox="1"/>
          <p:nvPr/>
        </p:nvSpPr>
        <p:spPr>
          <a:xfrm>
            <a:off x="373184" y="3442592"/>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8" name="TextBox 15">
            <a:extLst>
              <a:ext uri="{FF2B5EF4-FFF2-40B4-BE49-F238E27FC236}">
                <a16:creationId xmlns:a16="http://schemas.microsoft.com/office/drawing/2014/main" id="{AD3CE2A0-FE1E-E54D-94F7-6F8DB78479E1}"/>
              </a:ext>
            </a:extLst>
          </p:cNvPr>
          <p:cNvSpPr txBox="1"/>
          <p:nvPr/>
        </p:nvSpPr>
        <p:spPr>
          <a:xfrm>
            <a:off x="353000" y="5979399"/>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10" name="Title 1">
            <a:extLst>
              <a:ext uri="{FF2B5EF4-FFF2-40B4-BE49-F238E27FC236}">
                <a16:creationId xmlns:a16="http://schemas.microsoft.com/office/drawing/2014/main" id="{599D0BFF-3923-694D-9151-6C611EAE0997}"/>
              </a:ext>
            </a:extLst>
          </p:cNvPr>
          <p:cNvSpPr txBox="1">
            <a:spLocks/>
          </p:cNvSpPr>
          <p:nvPr/>
        </p:nvSpPr>
        <p:spPr>
          <a:xfrm>
            <a:off x="450000" y="-31792"/>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dirty="0">
                <a:latin typeface="Century Gothic" panose="020B0502020202020204" pitchFamily="34" charset="0"/>
              </a:rPr>
              <a:t>Answer the questions below.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1133846853"/>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P3.1.5</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P3.1.5</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dirty="0">
                <a:latin typeface="Century Gothic" panose="020B0502020202020204" pitchFamily="34" charset="0"/>
              </a:rPr>
              <a:t>Newton’s Third Law</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11/02/2025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13" name="Picture 12" descr="A picture containing text, clipart&#10;&#10;Description automatically generated">
            <a:extLst>
              <a:ext uri="{FF2B5EF4-FFF2-40B4-BE49-F238E27FC236}">
                <a16:creationId xmlns:a16="http://schemas.microsoft.com/office/drawing/2014/main" id="{8E26116A-3869-98FD-1524-687657B56169}"/>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507008" y="4993976"/>
            <a:ext cx="1090473" cy="1164583"/>
          </a:xfrm>
          <a:prstGeom prst="rect">
            <a:avLst/>
          </a:prstGeom>
        </p:spPr>
      </p:pic>
      <p:sp>
        <p:nvSpPr>
          <p:cNvPr id="14" name="TextBox 13">
            <a:extLst>
              <a:ext uri="{FF2B5EF4-FFF2-40B4-BE49-F238E27FC236}">
                <a16:creationId xmlns:a16="http://schemas.microsoft.com/office/drawing/2014/main" id="{1424FC7B-625F-030D-ADAA-751507F4D751}"/>
              </a:ext>
            </a:extLst>
          </p:cNvPr>
          <p:cNvSpPr txBox="1"/>
          <p:nvPr/>
        </p:nvSpPr>
        <p:spPr>
          <a:xfrm>
            <a:off x="283151" y="4455841"/>
            <a:ext cx="5116229" cy="2616101"/>
          </a:xfrm>
          <a:prstGeom prst="rect">
            <a:avLst/>
          </a:prstGeom>
          <a:noFill/>
        </p:spPr>
        <p:txBody>
          <a:bodyPr wrap="square" rtlCol="0">
            <a:spAutoFit/>
          </a:bodyPr>
          <a:lstStyle/>
          <a:p>
            <a:pPr lvl="0"/>
            <a:r>
              <a:rPr lang="en-US" dirty="0">
                <a:solidFill>
                  <a:srgbClr val="000000"/>
                </a:solidFill>
                <a:latin typeface="Century Gothic" panose="020B0502020202020204" pitchFamily="34" charset="0"/>
              </a:rPr>
              <a:t>P3.1.1 Prior Knowledge Review </a:t>
            </a:r>
          </a:p>
          <a:p>
            <a:pPr lvl="0"/>
            <a:r>
              <a:rPr lang="en-US" dirty="0">
                <a:solidFill>
                  <a:srgbClr val="000000"/>
                </a:solidFill>
                <a:latin typeface="Century Gothic" panose="020B0502020202020204" pitchFamily="34" charset="0"/>
              </a:rPr>
              <a:t>P3.1.2 Scalars and Vectors </a:t>
            </a:r>
          </a:p>
          <a:p>
            <a:pPr lvl="0"/>
            <a:r>
              <a:rPr lang="en-US" dirty="0">
                <a:solidFill>
                  <a:srgbClr val="000000"/>
                </a:solidFill>
                <a:latin typeface="Century Gothic" panose="020B0502020202020204" pitchFamily="34" charset="0"/>
              </a:rPr>
              <a:t>P3.1.3 Resultant Vectors</a:t>
            </a:r>
          </a:p>
          <a:p>
            <a:pPr lvl="0"/>
            <a:r>
              <a:rPr lang="en-US" dirty="0">
                <a:solidFill>
                  <a:srgbClr val="000000"/>
                </a:solidFill>
                <a:latin typeface="Century Gothic" panose="020B0502020202020204" pitchFamily="34" charset="0"/>
              </a:rPr>
              <a:t>P3.1.4 Resolving Vectors</a:t>
            </a:r>
          </a:p>
          <a:p>
            <a:pPr marL="342900" lvl="0" indent="-342900">
              <a:buFont typeface="Wingdings" pitchFamily="2" charset="2"/>
              <a:buChar char="Ø"/>
            </a:pPr>
            <a:r>
              <a:rPr lang="en-US" sz="2000" b="1" dirty="0">
                <a:solidFill>
                  <a:srgbClr val="000000"/>
                </a:solidFill>
                <a:latin typeface="Century Gothic" panose="020B0502020202020204" pitchFamily="34" charset="0"/>
              </a:rPr>
              <a:t>P3.1.5 Newton's Third Law</a:t>
            </a:r>
          </a:p>
          <a:p>
            <a:pPr lvl="0"/>
            <a:r>
              <a:rPr lang="en-US" dirty="0">
                <a:solidFill>
                  <a:srgbClr val="000000"/>
                </a:solidFill>
                <a:latin typeface="Century Gothic" panose="020B0502020202020204" pitchFamily="34" charset="0"/>
              </a:rPr>
              <a:t>P3.1.6 Newton's First Law</a:t>
            </a:r>
          </a:p>
          <a:p>
            <a:r>
              <a:rPr lang="en-US" dirty="0">
                <a:solidFill>
                  <a:srgbClr val="000000"/>
                </a:solidFill>
                <a:latin typeface="Century Gothic" panose="020B0502020202020204" pitchFamily="34" charset="0"/>
              </a:rPr>
              <a:t>P3.1.7 Acceleration</a:t>
            </a:r>
          </a:p>
          <a:p>
            <a:pPr lvl="0"/>
            <a:r>
              <a:rPr lang="en-US" dirty="0">
                <a:solidFill>
                  <a:srgbClr val="000000"/>
                </a:solidFill>
                <a:latin typeface="Century Gothic" panose="020B0502020202020204" pitchFamily="34" charset="0"/>
              </a:rPr>
              <a:t>P3.1.8 Acceleration Investigation</a:t>
            </a:r>
          </a:p>
          <a:p>
            <a:pPr lvl="0"/>
            <a:endParaRPr lang="en-US" dirty="0">
              <a:solidFill>
                <a:srgbClr val="000000"/>
              </a:solidFill>
              <a:latin typeface="Century Gothic" panose="020B0502020202020204" pitchFamily="34" charset="0"/>
            </a:endParaRPr>
          </a:p>
        </p:txBody>
      </p:sp>
      <p:sp>
        <p:nvSpPr>
          <p:cNvPr id="16" name="TextBox 15">
            <a:extLst>
              <a:ext uri="{FF2B5EF4-FFF2-40B4-BE49-F238E27FC236}">
                <a16:creationId xmlns:a16="http://schemas.microsoft.com/office/drawing/2014/main" id="{26DC4550-5A5F-6E60-463A-933D26EE31E5}"/>
              </a:ext>
            </a:extLst>
          </p:cNvPr>
          <p:cNvSpPr txBox="1"/>
          <p:nvPr/>
        </p:nvSpPr>
        <p:spPr>
          <a:xfrm>
            <a:off x="4860719" y="4509066"/>
            <a:ext cx="5497725" cy="1200329"/>
          </a:xfrm>
          <a:prstGeom prst="rect">
            <a:avLst/>
          </a:prstGeom>
          <a:noFill/>
        </p:spPr>
        <p:txBody>
          <a:bodyPr wrap="square" rtlCol="0">
            <a:spAutoFit/>
          </a:bodyPr>
          <a:lstStyle/>
          <a:p>
            <a:pPr lvl="0"/>
            <a:r>
              <a:rPr lang="en-US" dirty="0" err="1">
                <a:solidFill>
                  <a:srgbClr val="000000"/>
                </a:solidFill>
                <a:latin typeface="Century Gothic" panose="020B0502020202020204" pitchFamily="34" charset="0"/>
              </a:rPr>
              <a:t>Maths</a:t>
            </a:r>
            <a:r>
              <a:rPr lang="en-US" dirty="0">
                <a:solidFill>
                  <a:srgbClr val="000000"/>
                </a:solidFill>
                <a:latin typeface="Century Gothic" panose="020B0502020202020204" pitchFamily="34" charset="0"/>
              </a:rPr>
              <a:t> in Science Lesson 17</a:t>
            </a:r>
          </a:p>
          <a:p>
            <a:pPr lvl="0"/>
            <a:r>
              <a:rPr lang="en-US" dirty="0">
                <a:solidFill>
                  <a:srgbClr val="000000"/>
                </a:solidFill>
                <a:latin typeface="Century Gothic" panose="020B0502020202020204" pitchFamily="34" charset="0"/>
              </a:rPr>
              <a:t>P3.1.9 Velocity-Time Graphs</a:t>
            </a:r>
          </a:p>
          <a:p>
            <a:pPr lvl="0"/>
            <a:r>
              <a:rPr lang="en-US" dirty="0">
                <a:solidFill>
                  <a:srgbClr val="000000"/>
                </a:solidFill>
                <a:latin typeface="Century Gothic" panose="020B0502020202020204" pitchFamily="34" charset="0"/>
              </a:rPr>
              <a:t>P3.1.10 Velocity-Time Graphs 2</a:t>
            </a:r>
          </a:p>
          <a:p>
            <a:pPr lvl="0"/>
            <a:r>
              <a:rPr lang="en-US" dirty="0">
                <a:solidFill>
                  <a:srgbClr val="000000"/>
                </a:solidFill>
                <a:latin typeface="Century Gothic" panose="020B0502020202020204" pitchFamily="34" charset="0"/>
              </a:rPr>
              <a:t>P3.1.11 Acceleration Problems</a:t>
            </a:r>
          </a:p>
        </p:txBody>
      </p:sp>
      <p:pic>
        <p:nvPicPr>
          <p:cNvPr id="10" name="Picture 9">
            <a:extLst>
              <a:ext uri="{FF2B5EF4-FFF2-40B4-BE49-F238E27FC236}">
                <a16:creationId xmlns:a16="http://schemas.microsoft.com/office/drawing/2014/main" id="{B0102B82-A8F5-F704-CD41-1ED20EE214C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36104" y="-217152"/>
            <a:ext cx="5497725" cy="5404544"/>
          </a:xfrm>
          <a:prstGeom prst="rect">
            <a:avLst/>
          </a:prstGeom>
        </p:spPr>
      </p:pic>
      <p:pic>
        <p:nvPicPr>
          <p:cNvPr id="15" name="Picture 14" descr="Icon&#10;&#10;Description automatically generated">
            <a:extLst>
              <a:ext uri="{FF2B5EF4-FFF2-40B4-BE49-F238E27FC236}">
                <a16:creationId xmlns:a16="http://schemas.microsoft.com/office/drawing/2014/main" id="{2704DD38-FBA1-DDC9-8229-9220BD7B017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93026" y="1032268"/>
            <a:ext cx="837234" cy="432292"/>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010752"/>
            <a:ext cx="10620000" cy="2677656"/>
          </a:xfrm>
          <a:prstGeom prst="rect">
            <a:avLst/>
          </a:prstGeom>
          <a:noFill/>
          <a:ln>
            <a:noFill/>
          </a:ln>
        </p:spPr>
        <p:txBody>
          <a:bodyPr wrap="square" rtlCol="0">
            <a:spAutoFit/>
          </a:bodyPr>
          <a:lstStyle/>
          <a:p>
            <a:endParaRPr lang="en-US" sz="2400" dirty="0">
              <a:latin typeface="Century Gothic" panose="020B0502020202020204" pitchFamily="34" charset="0"/>
            </a:endParaRPr>
          </a:p>
          <a:p>
            <a:pPr marL="285750" indent="-285750">
              <a:buFont typeface="Arial" panose="020B0604020202020204" pitchFamily="34" charset="0"/>
              <a:buChar char="•"/>
            </a:pPr>
            <a:r>
              <a:rPr lang="en-GB" sz="2400" dirty="0">
                <a:latin typeface="Century Gothic" panose="020B0502020202020204" pitchFamily="34" charset="0"/>
              </a:rPr>
              <a:t>State Newton’s Third Law</a:t>
            </a:r>
          </a:p>
          <a:p>
            <a:pPr marL="285750" indent="-285750">
              <a:buFont typeface="Arial" panose="020B0604020202020204" pitchFamily="34" charset="0"/>
              <a:buChar char="•"/>
            </a:pPr>
            <a:endParaRPr lang="en-GB" sz="2400" dirty="0">
              <a:latin typeface="Century Gothic" panose="020B0502020202020204" pitchFamily="34" charset="0"/>
            </a:endParaRPr>
          </a:p>
          <a:p>
            <a:pPr marL="285750" indent="-285750">
              <a:buFont typeface="Arial" panose="020B0604020202020204" pitchFamily="34" charset="0"/>
              <a:buChar char="•"/>
            </a:pPr>
            <a:r>
              <a:rPr lang="en-GB" sz="2400" dirty="0">
                <a:latin typeface="Century Gothic" panose="020B0502020202020204" pitchFamily="34" charset="0"/>
              </a:rPr>
              <a:t>Identify pairs of forces</a:t>
            </a:r>
          </a:p>
          <a:p>
            <a:pPr marL="285750" indent="-285750">
              <a:buFont typeface="Arial" panose="020B0604020202020204" pitchFamily="34" charset="0"/>
              <a:buChar char="•"/>
            </a:pPr>
            <a:endParaRPr lang="en-GB" sz="2400" dirty="0">
              <a:latin typeface="Century Gothic" panose="020B0502020202020204" pitchFamily="34" charset="0"/>
            </a:endParaRPr>
          </a:p>
          <a:p>
            <a:pPr marL="285750" indent="-285750">
              <a:buFont typeface="Arial" panose="020B0604020202020204" pitchFamily="34" charset="0"/>
              <a:buChar char="•"/>
            </a:pPr>
            <a:r>
              <a:rPr lang="en-GB" sz="2400" dirty="0">
                <a:latin typeface="Century Gothic" panose="020B0502020202020204" pitchFamily="34" charset="0"/>
              </a:rPr>
              <a:t>Explain why action-reaction pairs are not the same as balanced forces</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t>Key Words:</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891804"/>
            <a:ext cx="2219461"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action</a:t>
            </a:r>
            <a:endParaRPr lang="en-US" sz="2800" b="1" dirty="0">
              <a:solidFill>
                <a:schemeClr val="tx1"/>
              </a:solidFill>
              <a:latin typeface="Century Gothic" panose="020B0502020202020204" pitchFamily="34" charset="0"/>
            </a:endParaRPr>
          </a:p>
        </p:txBody>
      </p:sp>
      <p:sp>
        <p:nvSpPr>
          <p:cNvPr id="10" name="Rectangle 9">
            <a:extLst>
              <a:ext uri="{FF2B5EF4-FFF2-40B4-BE49-F238E27FC236}">
                <a16:creationId xmlns:a16="http://schemas.microsoft.com/office/drawing/2014/main" id="{39F06E90-FCDD-BB4A-95DB-679D64ED5D12}"/>
              </a:ext>
            </a:extLst>
          </p:cNvPr>
          <p:cNvSpPr/>
          <p:nvPr/>
        </p:nvSpPr>
        <p:spPr>
          <a:xfrm>
            <a:off x="4314149" y="4891804"/>
            <a:ext cx="2219461"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reaction</a:t>
            </a:r>
            <a:endParaRPr lang="en-US" sz="2800" b="1" dirty="0">
              <a:solidFill>
                <a:schemeClr val="tx1"/>
              </a:solidFill>
              <a:latin typeface="Century Gothic" panose="020B0502020202020204" pitchFamily="34" charset="0"/>
            </a:endParaRPr>
          </a:p>
        </p:txBody>
      </p:sp>
      <p:sp>
        <p:nvSpPr>
          <p:cNvPr id="11" name="Rectangle 10">
            <a:extLst>
              <a:ext uri="{FF2B5EF4-FFF2-40B4-BE49-F238E27FC236}">
                <a16:creationId xmlns:a16="http://schemas.microsoft.com/office/drawing/2014/main" id="{CBD8CC32-8C6E-2040-9D67-7FD24A40DFF6}"/>
              </a:ext>
            </a:extLst>
          </p:cNvPr>
          <p:cNvSpPr/>
          <p:nvPr/>
        </p:nvSpPr>
        <p:spPr>
          <a:xfrm>
            <a:off x="1980579" y="5658834"/>
            <a:ext cx="2219461"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exert</a:t>
            </a:r>
            <a:endParaRPr lang="en-US" sz="2800" b="1"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268269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5" name="Picture 4" descr="Text&#10;&#10;Description automatically generated">
            <a:extLst>
              <a:ext uri="{FF2B5EF4-FFF2-40B4-BE49-F238E27FC236}">
                <a16:creationId xmlns:a16="http://schemas.microsoft.com/office/drawing/2014/main" id="{3DEE2D4A-160A-8446-861B-E30C8D174196}"/>
              </a:ext>
            </a:extLst>
          </p:cNvPr>
          <p:cNvPicPr>
            <a:picLocks noChangeAspect="1"/>
          </p:cNvPicPr>
          <p:nvPr/>
        </p:nvPicPr>
        <p:blipFill>
          <a:blip r:embed="rId3"/>
          <a:stretch>
            <a:fillRect/>
          </a:stretch>
        </p:blipFill>
        <p:spPr>
          <a:xfrm>
            <a:off x="6885711" y="4209815"/>
            <a:ext cx="4521665" cy="2538478"/>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6BD157F-E8B6-DC41-8691-9DDC89AE11D2}"/>
              </a:ext>
            </a:extLst>
          </p:cNvPr>
          <p:cNvCxnSpPr/>
          <p:nvPr/>
        </p:nvCxnSpPr>
        <p:spPr>
          <a:xfrm>
            <a:off x="5035138" y="391886"/>
            <a:ext cx="0" cy="58901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5A9997-87B1-6742-9887-593DF6CB8576}"/>
              </a:ext>
            </a:extLst>
          </p:cNvPr>
          <p:cNvCxnSpPr>
            <a:cxnSpLocks/>
          </p:cNvCxnSpPr>
          <p:nvPr/>
        </p:nvCxnSpPr>
        <p:spPr>
          <a:xfrm flipH="1">
            <a:off x="1114302" y="3204359"/>
            <a:ext cx="983474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EA10662-A2CB-2949-99C8-B5D4C76B99E9}"/>
              </a:ext>
            </a:extLst>
          </p:cNvPr>
          <p:cNvSpPr txBox="1"/>
          <p:nvPr/>
        </p:nvSpPr>
        <p:spPr>
          <a:xfrm>
            <a:off x="1654408" y="2469034"/>
            <a:ext cx="7657223" cy="1138773"/>
          </a:xfrm>
          <a:prstGeom prst="rect">
            <a:avLst/>
          </a:prstGeom>
          <a:solidFill>
            <a:schemeClr val="bg1"/>
          </a:solidFill>
        </p:spPr>
        <p:txBody>
          <a:bodyPr wrap="square" rtlCol="0">
            <a:spAutoFit/>
          </a:bodyPr>
          <a:lstStyle/>
          <a:p>
            <a:pPr lvl="0" algn="ctr"/>
            <a:r>
              <a:rPr lang="en-GB" sz="2800" b="1" dirty="0">
                <a:solidFill>
                  <a:srgbClr val="000000"/>
                </a:solidFill>
                <a:latin typeface="Century Gothic" panose="020B0502020202020204" pitchFamily="34" charset="0"/>
              </a:rPr>
              <a:t>Reaction</a:t>
            </a:r>
          </a:p>
          <a:p>
            <a:pPr lvl="0" algn="ctr"/>
            <a:r>
              <a:rPr lang="en-GB" sz="2000" b="1" dirty="0">
                <a:solidFill>
                  <a:srgbClr val="000000"/>
                </a:solidFill>
                <a:latin typeface="Century Gothic" panose="020B0502020202020204" pitchFamily="34" charset="0"/>
              </a:rPr>
              <a:t>“Fear is a reaction. Courage is a decision.”</a:t>
            </a:r>
          </a:p>
          <a:p>
            <a:pPr lvl="5" algn="r"/>
            <a:r>
              <a:rPr lang="en-GB" sz="2000" b="1" dirty="0">
                <a:solidFill>
                  <a:srgbClr val="000000"/>
                </a:solidFill>
                <a:latin typeface="Century Gothic" panose="020B0502020202020204" pitchFamily="34" charset="0"/>
              </a:rPr>
              <a:t>- Winston Churchill</a:t>
            </a:r>
          </a:p>
        </p:txBody>
      </p:sp>
      <p:sp>
        <p:nvSpPr>
          <p:cNvPr id="17" name="TextBox 16">
            <a:extLst>
              <a:ext uri="{FF2B5EF4-FFF2-40B4-BE49-F238E27FC236}">
                <a16:creationId xmlns:a16="http://schemas.microsoft.com/office/drawing/2014/main" id="{251D045F-2B16-0E48-AB1B-D006E280EC34}"/>
              </a:ext>
            </a:extLst>
          </p:cNvPr>
          <p:cNvSpPr txBox="1"/>
          <p:nvPr/>
        </p:nvSpPr>
        <p:spPr>
          <a:xfrm>
            <a:off x="460853" y="3908915"/>
            <a:ext cx="399010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Synonyms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19" name="TextBox 18">
            <a:extLst>
              <a:ext uri="{FF2B5EF4-FFF2-40B4-BE49-F238E27FC236}">
                <a16:creationId xmlns:a16="http://schemas.microsoft.com/office/drawing/2014/main" id="{5044E2FA-D81A-9B46-A0CA-21B1F3E9090B}"/>
              </a:ext>
            </a:extLst>
          </p:cNvPr>
          <p:cNvSpPr txBox="1"/>
          <p:nvPr/>
        </p:nvSpPr>
        <p:spPr>
          <a:xfrm>
            <a:off x="320633" y="391886"/>
            <a:ext cx="399010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General Definition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20" name="TextBox 19">
            <a:extLst>
              <a:ext uri="{FF2B5EF4-FFF2-40B4-BE49-F238E27FC236}">
                <a16:creationId xmlns:a16="http://schemas.microsoft.com/office/drawing/2014/main" id="{E35049E7-526B-1C4D-A6A6-8CCE5B3BCD06}"/>
              </a:ext>
            </a:extLst>
          </p:cNvPr>
          <p:cNvSpPr txBox="1"/>
          <p:nvPr/>
        </p:nvSpPr>
        <p:spPr>
          <a:xfrm>
            <a:off x="2921254" y="3911820"/>
            <a:ext cx="1835726"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Antonyms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21" name="TextBox 20">
            <a:extLst>
              <a:ext uri="{FF2B5EF4-FFF2-40B4-BE49-F238E27FC236}">
                <a16:creationId xmlns:a16="http://schemas.microsoft.com/office/drawing/2014/main" id="{45972F47-3FE7-A04A-A089-766B187076A5}"/>
              </a:ext>
            </a:extLst>
          </p:cNvPr>
          <p:cNvSpPr txBox="1"/>
          <p:nvPr/>
        </p:nvSpPr>
        <p:spPr>
          <a:xfrm>
            <a:off x="5353792" y="391885"/>
            <a:ext cx="399010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Scientific Definition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p:txBody>
      </p:sp>
      <p:sp>
        <p:nvSpPr>
          <p:cNvPr id="22" name="TextBox 21">
            <a:extLst>
              <a:ext uri="{FF2B5EF4-FFF2-40B4-BE49-F238E27FC236}">
                <a16:creationId xmlns:a16="http://schemas.microsoft.com/office/drawing/2014/main" id="{80CFAA78-B3D0-5F45-818D-F13AE3A6FDB2}"/>
              </a:ext>
            </a:extLst>
          </p:cNvPr>
          <p:cNvSpPr txBox="1"/>
          <p:nvPr/>
        </p:nvSpPr>
        <p:spPr>
          <a:xfrm>
            <a:off x="5299368" y="3721382"/>
            <a:ext cx="399010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General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23" name="TextBox 22">
            <a:extLst>
              <a:ext uri="{FF2B5EF4-FFF2-40B4-BE49-F238E27FC236}">
                <a16:creationId xmlns:a16="http://schemas.microsoft.com/office/drawing/2014/main" id="{E0FB335A-AC86-2D4A-B4C3-5EA82830CD83}"/>
              </a:ext>
            </a:extLst>
          </p:cNvPr>
          <p:cNvSpPr txBox="1"/>
          <p:nvPr/>
        </p:nvSpPr>
        <p:spPr>
          <a:xfrm>
            <a:off x="5313296" y="4845292"/>
            <a:ext cx="5916665" cy="1200329"/>
          </a:xfrm>
          <a:prstGeom prst="rect">
            <a:avLst/>
          </a:prstGeom>
          <a:noFill/>
        </p:spPr>
        <p:txBody>
          <a:bodyPr wrap="square" rtlCol="0">
            <a:spAutoFit/>
          </a:bodyPr>
          <a:lstStyle/>
          <a:p>
            <a:pPr lvl="0"/>
            <a:r>
              <a:rPr lang="en-GB" dirty="0">
                <a:solidFill>
                  <a:srgbClr val="000000"/>
                </a:solidFill>
                <a:latin typeface="Century Gothic" panose="020B0502020202020204" pitchFamily="34" charset="0"/>
              </a:rPr>
              <a:t>Every action has an equal and opposite reaction.</a:t>
            </a:r>
          </a:p>
          <a:p>
            <a:pPr lvl="0"/>
            <a:endParaRPr kumimoji="0" lang="en-GB"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lvl="0"/>
            <a:r>
              <a:rPr lang="en-GB" dirty="0">
                <a:solidFill>
                  <a:srgbClr val="000000"/>
                </a:solidFill>
                <a:latin typeface="Century Gothic" panose="020B0502020202020204" pitchFamily="34" charset="0"/>
              </a:rPr>
              <a:t>In a chemical reaction, atoms are rearranged but cannot be created or destroyed.</a:t>
            </a:r>
            <a:endParaRPr kumimoji="0" lang="en-GB"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24" name="TextBox 23">
            <a:extLst>
              <a:ext uri="{FF2B5EF4-FFF2-40B4-BE49-F238E27FC236}">
                <a16:creationId xmlns:a16="http://schemas.microsoft.com/office/drawing/2014/main" id="{2D45D6EA-DC71-B84D-AE25-958B1A88E756}"/>
              </a:ext>
            </a:extLst>
          </p:cNvPr>
          <p:cNvSpPr txBox="1"/>
          <p:nvPr/>
        </p:nvSpPr>
        <p:spPr>
          <a:xfrm>
            <a:off x="5313297" y="4589274"/>
            <a:ext cx="399010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Scientific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25" name="TextBox 24">
            <a:extLst>
              <a:ext uri="{FF2B5EF4-FFF2-40B4-BE49-F238E27FC236}">
                <a16:creationId xmlns:a16="http://schemas.microsoft.com/office/drawing/2014/main" id="{DED1BF91-2165-1C43-B213-B24851CCA444}"/>
              </a:ext>
            </a:extLst>
          </p:cNvPr>
          <p:cNvSpPr txBox="1"/>
          <p:nvPr/>
        </p:nvSpPr>
        <p:spPr>
          <a:xfrm>
            <a:off x="320632" y="777754"/>
            <a:ext cx="4638669" cy="923330"/>
          </a:xfrm>
          <a:prstGeom prst="rect">
            <a:avLst/>
          </a:prstGeom>
          <a:noFill/>
        </p:spPr>
        <p:txBody>
          <a:bodyPr wrap="square" rtlCol="0">
            <a:spAutoFit/>
          </a:bodyPr>
          <a:lstStyle/>
          <a:p>
            <a:pPr lvl="0"/>
            <a:r>
              <a:rPr lang="en-GB" dirty="0">
                <a:solidFill>
                  <a:srgbClr val="000000"/>
                </a:solidFill>
                <a:latin typeface="Century Gothic" panose="020B0502020202020204" pitchFamily="34" charset="0"/>
              </a:rPr>
              <a:t>Something done or felt in response to an action, event or situation.</a:t>
            </a:r>
            <a:endParaRPr kumimoji="0" lang="en-GB"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26" name="Rectangle 25">
            <a:extLst>
              <a:ext uri="{FF2B5EF4-FFF2-40B4-BE49-F238E27FC236}">
                <a16:creationId xmlns:a16="http://schemas.microsoft.com/office/drawing/2014/main" id="{D2BE751C-92E5-004D-AF0A-57DD9B822DA5}"/>
              </a:ext>
            </a:extLst>
          </p:cNvPr>
          <p:cNvSpPr/>
          <p:nvPr/>
        </p:nvSpPr>
        <p:spPr>
          <a:xfrm>
            <a:off x="5353790" y="744140"/>
            <a:ext cx="5876181" cy="923330"/>
          </a:xfrm>
          <a:prstGeom prst="rect">
            <a:avLst/>
          </a:prstGeom>
        </p:spPr>
        <p:txBody>
          <a:bodyPr wrap="square">
            <a:spAutoFit/>
          </a:bodyPr>
          <a:lstStyle/>
          <a:p>
            <a:pPr lvl="0"/>
            <a:r>
              <a:rPr lang="en-GB" dirty="0">
                <a:solidFill>
                  <a:srgbClr val="000000"/>
                </a:solidFill>
                <a:latin typeface="Century Gothic" panose="020B0502020202020204" pitchFamily="34" charset="0"/>
              </a:rPr>
              <a:t>The force that a body (object) subjected to the action of a force from another body exerts in the opposite direction.</a:t>
            </a:r>
            <a:endParaRPr kumimoji="0" lang="en-GB"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endParaRPr>
          </a:p>
        </p:txBody>
      </p:sp>
      <p:sp>
        <p:nvSpPr>
          <p:cNvPr id="27" name="TextBox 26">
            <a:extLst>
              <a:ext uri="{FF2B5EF4-FFF2-40B4-BE49-F238E27FC236}">
                <a16:creationId xmlns:a16="http://schemas.microsoft.com/office/drawing/2014/main" id="{A6C2F9B3-74F4-8441-AB31-934218BA1EC2}"/>
              </a:ext>
            </a:extLst>
          </p:cNvPr>
          <p:cNvSpPr txBox="1"/>
          <p:nvPr/>
        </p:nvSpPr>
        <p:spPr>
          <a:xfrm>
            <a:off x="422805" y="4347076"/>
            <a:ext cx="1585734" cy="923330"/>
          </a:xfrm>
          <a:prstGeom prst="rect">
            <a:avLst/>
          </a:prstGeom>
          <a:noFill/>
        </p:spPr>
        <p:txBody>
          <a:bodyPr wrap="square" rtlCol="0">
            <a:spAutoFit/>
          </a:bodyPr>
          <a:lstStyle/>
          <a:p>
            <a:pPr lvl="0"/>
            <a:r>
              <a:rPr lang="en-GB" dirty="0">
                <a:solidFill>
                  <a:srgbClr val="000000"/>
                </a:solidFill>
                <a:latin typeface="Century Gothic" panose="020B0502020202020204" pitchFamily="34" charset="0"/>
              </a:rPr>
              <a:t>Reply</a:t>
            </a:r>
          </a:p>
          <a:p>
            <a:pPr lvl="0"/>
            <a:r>
              <a:rPr lang="en-GB" dirty="0">
                <a:solidFill>
                  <a:srgbClr val="000000"/>
                </a:solidFill>
                <a:latin typeface="Century Gothic" panose="020B0502020202020204" pitchFamily="34" charset="0"/>
              </a:rPr>
              <a:t>Answer</a:t>
            </a:r>
          </a:p>
          <a:p>
            <a:pPr lvl="0"/>
            <a:r>
              <a:rPr lang="en-GB" dirty="0">
                <a:solidFill>
                  <a:srgbClr val="000000"/>
                </a:solidFill>
                <a:latin typeface="Century Gothic" panose="020B0502020202020204" pitchFamily="34" charset="0"/>
              </a:rPr>
              <a:t>Response</a:t>
            </a:r>
          </a:p>
        </p:txBody>
      </p:sp>
      <p:sp>
        <p:nvSpPr>
          <p:cNvPr id="28" name="TextBox 27">
            <a:extLst>
              <a:ext uri="{FF2B5EF4-FFF2-40B4-BE49-F238E27FC236}">
                <a16:creationId xmlns:a16="http://schemas.microsoft.com/office/drawing/2014/main" id="{B3E0E498-9F89-024B-9F2B-92E4F0502C58}"/>
              </a:ext>
            </a:extLst>
          </p:cNvPr>
          <p:cNvSpPr txBox="1"/>
          <p:nvPr/>
        </p:nvSpPr>
        <p:spPr>
          <a:xfrm>
            <a:off x="2926199" y="4369989"/>
            <a:ext cx="1230162" cy="646331"/>
          </a:xfrm>
          <a:prstGeom prst="rect">
            <a:avLst/>
          </a:prstGeom>
          <a:noFill/>
        </p:spPr>
        <p:txBody>
          <a:bodyPr wrap="square" rtlCol="0">
            <a:spAutoFit/>
          </a:bodyPr>
          <a:lstStyle/>
          <a:p>
            <a:pPr lvl="0"/>
            <a:r>
              <a:rPr lang="en-GB" dirty="0">
                <a:solidFill>
                  <a:srgbClr val="000000"/>
                </a:solidFill>
                <a:latin typeface="Century Gothic" panose="020B0502020202020204" pitchFamily="34" charset="0"/>
              </a:rPr>
              <a:t>Action</a:t>
            </a:r>
          </a:p>
          <a:p>
            <a:pPr lvl="0"/>
            <a:r>
              <a:rPr kumimoji="0" lang="en-GB" sz="18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mn-cs"/>
              </a:rPr>
              <a:t>Cause</a:t>
            </a:r>
          </a:p>
        </p:txBody>
      </p:sp>
      <p:sp>
        <p:nvSpPr>
          <p:cNvPr id="2" name="Rectangle 1">
            <a:extLst>
              <a:ext uri="{FF2B5EF4-FFF2-40B4-BE49-F238E27FC236}">
                <a16:creationId xmlns:a16="http://schemas.microsoft.com/office/drawing/2014/main" id="{87AC480D-3942-7A41-9FB4-1D39B294F91B}"/>
              </a:ext>
            </a:extLst>
          </p:cNvPr>
          <p:cNvSpPr/>
          <p:nvPr/>
        </p:nvSpPr>
        <p:spPr>
          <a:xfrm>
            <a:off x="5313297" y="4044279"/>
            <a:ext cx="6096000" cy="369332"/>
          </a:xfrm>
          <a:prstGeom prst="rect">
            <a:avLst/>
          </a:prstGeom>
        </p:spPr>
        <p:txBody>
          <a:bodyPr>
            <a:spAutoFit/>
          </a:bodyPr>
          <a:lstStyle/>
          <a:p>
            <a:r>
              <a:rPr lang="en-GB" dirty="0">
                <a:solidFill>
                  <a:srgbClr val="000000"/>
                </a:solidFill>
                <a:latin typeface="Century Gothic" panose="020B0502020202020204" pitchFamily="34" charset="0"/>
              </a:rPr>
              <a:t>We could tell by his reaction the news wasn’t good.</a:t>
            </a:r>
            <a:endParaRPr lang="en-US" dirty="0">
              <a:latin typeface="Century Gothic" panose="020B0502020202020204" pitchFamily="34" charset="0"/>
            </a:endParaRPr>
          </a:p>
        </p:txBody>
      </p:sp>
      <p:pic>
        <p:nvPicPr>
          <p:cNvPr id="18" name="Picture 17" descr="A picture containing text, clipart&#10;&#10;Description automatically generated">
            <a:extLst>
              <a:ext uri="{FF2B5EF4-FFF2-40B4-BE49-F238E27FC236}">
                <a16:creationId xmlns:a16="http://schemas.microsoft.com/office/drawing/2014/main" id="{55BEA2CF-A95A-B846-8F92-4249CCF8E382}"/>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573750" y="5482166"/>
            <a:ext cx="1090473" cy="1164583"/>
          </a:xfrm>
          <a:prstGeom prst="rect">
            <a:avLst/>
          </a:prstGeom>
        </p:spPr>
      </p:pic>
    </p:spTree>
    <p:extLst>
      <p:ext uri="{BB962C8B-B14F-4D97-AF65-F5344CB8AC3E}">
        <p14:creationId xmlns:p14="http://schemas.microsoft.com/office/powerpoint/2010/main" val="306971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028" name="Picture 4" descr="Free Full Moon Night photo and picture">
            <a:extLst>
              <a:ext uri="{FF2B5EF4-FFF2-40B4-BE49-F238E27FC236}">
                <a16:creationId xmlns:a16="http://schemas.microsoft.com/office/drawing/2014/main" id="{4DDD4F03-A10B-3BE1-1A1C-1DA054E8F4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8506" y="3006436"/>
            <a:ext cx="972874" cy="84512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ree Earth Planet photo and picture">
            <a:extLst>
              <a:ext uri="{FF2B5EF4-FFF2-40B4-BE49-F238E27FC236}">
                <a16:creationId xmlns:a16="http://schemas.microsoft.com/office/drawing/2014/main" id="{412357D9-4F91-A8FF-D7C8-229AB3EEB6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148" r="21705"/>
          <a:stretch/>
        </p:blipFill>
        <p:spPr bwMode="auto">
          <a:xfrm>
            <a:off x="6885709" y="3948546"/>
            <a:ext cx="2469321" cy="2348345"/>
          </a:xfrm>
          <a:prstGeom prst="rect">
            <a:avLst/>
          </a:prstGeom>
          <a:noFill/>
          <a:extLst>
            <a:ext uri="{909E8E84-426E-40DD-AFC4-6F175D3DCCD1}">
              <a14:hiddenFill xmlns:a14="http://schemas.microsoft.com/office/drawing/2010/main">
                <a:solidFill>
                  <a:srgbClr val="FFFFFF"/>
                </a:solidFill>
              </a14:hiddenFill>
            </a:ext>
          </a:extLst>
        </p:spPr>
      </p:pic>
      <p:sp>
        <p:nvSpPr>
          <p:cNvPr id="145" name="Google Shape;145;p3"/>
          <p:cNvSpPr txBox="1"/>
          <p:nvPr/>
        </p:nvSpPr>
        <p:spPr>
          <a:xfrm>
            <a:off x="549717" y="2166100"/>
            <a:ext cx="7052786" cy="2954655"/>
          </a:xfrm>
          <a:prstGeom prst="rect">
            <a:avLst/>
          </a:prstGeom>
          <a:noFill/>
          <a:ln>
            <a:noFill/>
          </a:ln>
        </p:spPr>
        <p:txBody>
          <a:bodyPr spcFirstLastPara="1" wrap="square" lIns="0" tIns="0" rIns="0" bIns="0" anchor="t" anchorCtr="0">
            <a:spAutoFit/>
          </a:bodyPr>
          <a:lstStyle/>
          <a:p>
            <a:endParaRPr lang="en-GB" sz="2400" b="1" dirty="0">
              <a:latin typeface="Century Gothic" panose="020B0502020202020204" pitchFamily="34" charset="0"/>
            </a:endParaRPr>
          </a:p>
          <a:p>
            <a:r>
              <a:rPr lang="en-GB" sz="2400" dirty="0">
                <a:latin typeface="Century Gothic"/>
              </a:rPr>
              <a:t>When two objects interact, they exert </a:t>
            </a:r>
            <a:r>
              <a:rPr lang="en-GB" sz="2400" b="1" dirty="0">
                <a:latin typeface="Century Gothic"/>
              </a:rPr>
              <a:t>equal</a:t>
            </a:r>
            <a:r>
              <a:rPr lang="en-GB" sz="2400" dirty="0">
                <a:latin typeface="Century Gothic"/>
              </a:rPr>
              <a:t> and </a:t>
            </a:r>
            <a:r>
              <a:rPr lang="en-GB" sz="2400" b="1" dirty="0">
                <a:latin typeface="Century Gothic"/>
              </a:rPr>
              <a:t>opposite</a:t>
            </a:r>
            <a:r>
              <a:rPr lang="en-GB" sz="2400" dirty="0">
                <a:latin typeface="Century Gothic"/>
              </a:rPr>
              <a:t> forces on each other.</a:t>
            </a:r>
          </a:p>
          <a:p>
            <a:endParaRPr lang="en-GB" sz="2400" dirty="0">
              <a:latin typeface="Century Gothic" panose="020B0502020202020204" pitchFamily="34" charset="0"/>
            </a:endParaRPr>
          </a:p>
          <a:p>
            <a:r>
              <a:rPr lang="en-GB" sz="2400" dirty="0">
                <a:latin typeface="Century Gothic" panose="020B0502020202020204" pitchFamily="34" charset="0"/>
              </a:rPr>
              <a:t>The forces are acting on </a:t>
            </a:r>
            <a:r>
              <a:rPr lang="en-GB" sz="2400" b="1" dirty="0">
                <a:latin typeface="Century Gothic" panose="020B0502020202020204" pitchFamily="34" charset="0"/>
              </a:rPr>
              <a:t>different objects.</a:t>
            </a:r>
          </a:p>
          <a:p>
            <a:endParaRPr lang="en-GB" sz="2400" b="1" dirty="0">
              <a:latin typeface="Century Gothic" panose="020B0502020202020204" pitchFamily="34" charset="0"/>
            </a:endParaRPr>
          </a:p>
          <a:p>
            <a:pPr lvl="2"/>
            <a:r>
              <a:rPr lang="en-GB" sz="2400" dirty="0">
                <a:latin typeface="Century Gothic"/>
              </a:rPr>
              <a:t>e.g. the Moon and the Earth</a:t>
            </a:r>
            <a:endParaRPr lang="en-GB" sz="2400" dirty="0">
              <a:latin typeface="Century Gothic" panose="020B0502020202020204" pitchFamily="34" charset="0"/>
            </a:endParaRPr>
          </a:p>
          <a:p>
            <a:pPr marL="152400" marR="0" lvl="0" algn="l" rtl="0">
              <a:spcBef>
                <a:spcPts val="0"/>
              </a:spcBef>
              <a:spcAft>
                <a:spcPts val="0"/>
              </a:spcAft>
              <a:buClr>
                <a:schemeClr val="dk1"/>
              </a:buClr>
              <a:buSzPts val="2400"/>
            </a:pPr>
            <a:endParaRPr sz="2400" dirty="0">
              <a:solidFill>
                <a:schemeClr val="dk1"/>
              </a:solidFill>
              <a:latin typeface="Century Gothic"/>
              <a:ea typeface="Century Gothic"/>
              <a:cs typeface="Century Gothic"/>
              <a:sym typeface="Century Gothic"/>
            </a:endParaRPr>
          </a:p>
        </p:txBody>
      </p:sp>
      <p:sp>
        <p:nvSpPr>
          <p:cNvPr id="2" name="Title 1">
            <a:extLst>
              <a:ext uri="{FF2B5EF4-FFF2-40B4-BE49-F238E27FC236}">
                <a16:creationId xmlns:a16="http://schemas.microsoft.com/office/drawing/2014/main" id="{34815E3D-BB51-4744-9B50-27A0FB3EDDB3}"/>
              </a:ext>
            </a:extLst>
          </p:cNvPr>
          <p:cNvSpPr>
            <a:spLocks noGrp="1"/>
          </p:cNvSpPr>
          <p:nvPr>
            <p:ph type="title"/>
          </p:nvPr>
        </p:nvSpPr>
        <p:spPr/>
        <p:txBody>
          <a:bodyPr>
            <a:normAutofit/>
          </a:bodyPr>
          <a:lstStyle/>
          <a:p>
            <a:pPr lvl="0">
              <a:spcBef>
                <a:spcPts val="0"/>
              </a:spcBef>
            </a:pPr>
            <a:r>
              <a:rPr lang="en-GB" dirty="0">
                <a:solidFill>
                  <a:schemeClr val="dk1"/>
                </a:solidFill>
                <a:latin typeface="Century Gothic"/>
                <a:ea typeface="Century Gothic"/>
                <a:cs typeface="Century Gothic"/>
                <a:sym typeface="Century Gothic"/>
              </a:rPr>
              <a:t>Newton’s Third Law</a:t>
            </a:r>
            <a:endParaRPr lang="en-GB" dirty="0"/>
          </a:p>
        </p:txBody>
      </p:sp>
      <p:sp>
        <p:nvSpPr>
          <p:cNvPr id="6" name="Oval 5">
            <a:extLst>
              <a:ext uri="{FF2B5EF4-FFF2-40B4-BE49-F238E27FC236}">
                <a16:creationId xmlns:a16="http://schemas.microsoft.com/office/drawing/2014/main" id="{216EBB2B-0F34-E442-BDB4-44D23B738D09}"/>
              </a:ext>
            </a:extLst>
          </p:cNvPr>
          <p:cNvSpPr/>
          <p:nvPr/>
        </p:nvSpPr>
        <p:spPr>
          <a:xfrm>
            <a:off x="8115891" y="4671"/>
            <a:ext cx="3341678" cy="274320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Century Gothic" panose="020B0502020202020204" pitchFamily="34" charset="0"/>
              </a:rPr>
              <a:t>Did you know?</a:t>
            </a:r>
          </a:p>
          <a:p>
            <a:pPr algn="ctr"/>
            <a:r>
              <a:rPr lang="en-GB" sz="2000" dirty="0">
                <a:solidFill>
                  <a:schemeClr val="tx1"/>
                </a:solidFill>
                <a:latin typeface="Century Gothic" panose="020B0502020202020204" pitchFamily="34" charset="0"/>
              </a:rPr>
              <a:t>Isaac Newton’s birthday changed after the Gregorian calendar was adopted in England.</a:t>
            </a:r>
          </a:p>
        </p:txBody>
      </p:sp>
      <p:cxnSp>
        <p:nvCxnSpPr>
          <p:cNvPr id="7" name="Straight Arrow Connector 6">
            <a:extLst>
              <a:ext uri="{FF2B5EF4-FFF2-40B4-BE49-F238E27FC236}">
                <a16:creationId xmlns:a16="http://schemas.microsoft.com/office/drawing/2014/main" id="{6BEFA8A7-6365-F740-99A5-8E0803B4E3B9}"/>
              </a:ext>
            </a:extLst>
          </p:cNvPr>
          <p:cNvCxnSpPr>
            <a:cxnSpLocks/>
          </p:cNvCxnSpPr>
          <p:nvPr/>
        </p:nvCxnSpPr>
        <p:spPr>
          <a:xfrm flipV="1">
            <a:off x="8409213" y="3450769"/>
            <a:ext cx="1344859" cy="1322550"/>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181B103-EEE2-1C4D-B056-F02CA0B1DA04}"/>
              </a:ext>
            </a:extLst>
          </p:cNvPr>
          <p:cNvCxnSpPr>
            <a:cxnSpLocks/>
          </p:cNvCxnSpPr>
          <p:nvPr/>
        </p:nvCxnSpPr>
        <p:spPr>
          <a:xfrm flipH="1">
            <a:off x="8409213" y="3581400"/>
            <a:ext cx="1430069" cy="1406242"/>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D2DF6DC-FC67-5B40-8D40-27A54365D5E4}"/>
              </a:ext>
            </a:extLst>
          </p:cNvPr>
          <p:cNvSpPr txBox="1"/>
          <p:nvPr/>
        </p:nvSpPr>
        <p:spPr>
          <a:xfrm>
            <a:off x="540000" y="1061374"/>
            <a:ext cx="7052786" cy="830997"/>
          </a:xfrm>
          <a:prstGeom prst="rect">
            <a:avLst/>
          </a:prstGeom>
          <a:solidFill>
            <a:schemeClr val="accent1">
              <a:lumMod val="40000"/>
              <a:lumOff val="60000"/>
            </a:schemeClr>
          </a:solidFill>
        </p:spPr>
        <p:txBody>
          <a:bodyPr wrap="square" rtlCol="0">
            <a:spAutoFit/>
          </a:bodyPr>
          <a:lstStyle/>
          <a:p>
            <a:r>
              <a:rPr lang="en-GB" sz="2400" dirty="0">
                <a:latin typeface="Century Gothic" panose="020B0502020202020204" pitchFamily="34" charset="0"/>
              </a:rPr>
              <a:t>Newton’s Third Law states that </a:t>
            </a:r>
            <a:r>
              <a:rPr lang="en-GB" sz="2400" b="1" dirty="0">
                <a:latin typeface="Century Gothic" panose="020B0502020202020204" pitchFamily="34" charset="0"/>
              </a:rPr>
              <a:t>every action has an equal and opposite reaction.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5" name="Google Shape;145;p3"/>
          <p:cNvSpPr txBox="1"/>
          <p:nvPr/>
        </p:nvSpPr>
        <p:spPr>
          <a:xfrm>
            <a:off x="540000" y="1080000"/>
            <a:ext cx="10280400" cy="1107996"/>
          </a:xfrm>
          <a:prstGeom prst="rect">
            <a:avLst/>
          </a:prstGeom>
          <a:noFill/>
          <a:ln>
            <a:noFill/>
          </a:ln>
        </p:spPr>
        <p:txBody>
          <a:bodyPr spcFirstLastPara="1" wrap="square" lIns="0" tIns="0" rIns="0" bIns="0" anchor="t" anchorCtr="0">
            <a:spAutoFit/>
          </a:bodyPr>
          <a:lstStyle/>
          <a:p>
            <a:r>
              <a:rPr lang="en-GB" sz="2400" dirty="0">
                <a:latin typeface="Century Gothic" panose="020B0502020202020204" pitchFamily="34" charset="0"/>
              </a:rPr>
              <a:t>Newton’s Third Law also explains how objects are able to move</a:t>
            </a:r>
          </a:p>
          <a:p>
            <a:endParaRPr lang="en-GB" sz="2400" dirty="0">
              <a:solidFill>
                <a:schemeClr val="dk1"/>
              </a:solidFill>
              <a:latin typeface="Century Gothic" panose="020B0502020202020204" pitchFamily="34" charset="0"/>
              <a:sym typeface="Century Gothic"/>
            </a:endParaRPr>
          </a:p>
          <a:p>
            <a:r>
              <a:rPr lang="en-GB" sz="2400" b="1" dirty="0">
                <a:solidFill>
                  <a:schemeClr val="dk1"/>
                </a:solidFill>
                <a:latin typeface="Century Gothic" panose="020B0502020202020204" pitchFamily="34" charset="0"/>
                <a:sym typeface="Century Gothic"/>
              </a:rPr>
              <a:t>What are the pairs of forces acting in each scenario?</a:t>
            </a:r>
            <a:endParaRPr lang="en-GB" sz="2400" b="1" dirty="0">
              <a:latin typeface="Century Gothic" panose="020B0502020202020204" pitchFamily="34" charset="0"/>
            </a:endParaRPr>
          </a:p>
        </p:txBody>
      </p:sp>
      <p:sp>
        <p:nvSpPr>
          <p:cNvPr id="2" name="Title 1">
            <a:extLst>
              <a:ext uri="{FF2B5EF4-FFF2-40B4-BE49-F238E27FC236}">
                <a16:creationId xmlns:a16="http://schemas.microsoft.com/office/drawing/2014/main" id="{34815E3D-BB51-4744-9B50-27A0FB3EDDB3}"/>
              </a:ext>
            </a:extLst>
          </p:cNvPr>
          <p:cNvSpPr>
            <a:spLocks noGrp="1"/>
          </p:cNvSpPr>
          <p:nvPr>
            <p:ph type="title"/>
          </p:nvPr>
        </p:nvSpPr>
        <p:spPr/>
        <p:txBody>
          <a:bodyPr>
            <a:normAutofit/>
          </a:bodyPr>
          <a:lstStyle/>
          <a:p>
            <a:pPr lvl="0">
              <a:spcBef>
                <a:spcPts val="0"/>
              </a:spcBef>
            </a:pPr>
            <a:r>
              <a:rPr lang="en-GB" dirty="0">
                <a:solidFill>
                  <a:schemeClr val="dk1"/>
                </a:solidFill>
                <a:latin typeface="Century Gothic" panose="020B0502020202020204" pitchFamily="34" charset="0"/>
                <a:ea typeface="Century Gothic"/>
                <a:cs typeface="Century Gothic"/>
                <a:sym typeface="Century Gothic"/>
              </a:rPr>
              <a:t>Newton’s Third Law</a:t>
            </a:r>
            <a:endParaRPr lang="en-GB" dirty="0">
              <a:latin typeface="Century Gothic" panose="020B0502020202020204" pitchFamily="34" charset="0"/>
            </a:endParaRPr>
          </a:p>
        </p:txBody>
      </p:sp>
      <p:pic>
        <p:nvPicPr>
          <p:cNvPr id="1026" name="Picture 2" descr="White Range Rover Sport, Suv, Cars">
            <a:extLst>
              <a:ext uri="{FF2B5EF4-FFF2-40B4-BE49-F238E27FC236}">
                <a16:creationId xmlns:a16="http://schemas.microsoft.com/office/drawing/2014/main" id="{A8AB007D-A808-0240-9087-3DA38DC265D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5799" y="2557328"/>
            <a:ext cx="3239723" cy="21598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kateboard, Shoes, Active, In The Free">
            <a:extLst>
              <a:ext uri="{FF2B5EF4-FFF2-40B4-BE49-F238E27FC236}">
                <a16:creationId xmlns:a16="http://schemas.microsoft.com/office/drawing/2014/main" id="{38ED63CB-B2BA-1E4C-8AB2-994BA751F0B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023496" y="2557328"/>
            <a:ext cx="3239723" cy="215981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wim, Swimmer, Lake, Girl, Female">
            <a:extLst>
              <a:ext uri="{FF2B5EF4-FFF2-40B4-BE49-F238E27FC236}">
                <a16:creationId xmlns:a16="http://schemas.microsoft.com/office/drawing/2014/main" id="{512B145C-73C8-1240-B4C7-3D2B08A9AD3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361194" y="2557328"/>
            <a:ext cx="3377466" cy="21598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89DB67-B4C5-8A48-9965-9B0353F8940E}"/>
              </a:ext>
            </a:extLst>
          </p:cNvPr>
          <p:cNvSpPr txBox="1"/>
          <p:nvPr/>
        </p:nvSpPr>
        <p:spPr>
          <a:xfrm>
            <a:off x="1840296" y="4794087"/>
            <a:ext cx="930728" cy="584775"/>
          </a:xfrm>
          <a:prstGeom prst="rect">
            <a:avLst/>
          </a:prstGeom>
          <a:noFill/>
        </p:spPr>
        <p:txBody>
          <a:bodyPr wrap="square" rtlCol="0">
            <a:spAutoFit/>
          </a:bodyPr>
          <a:lstStyle/>
          <a:p>
            <a:r>
              <a:rPr lang="en-GB" sz="3200" b="1" dirty="0">
                <a:latin typeface="Century Gothic" panose="020B0502020202020204" pitchFamily="34" charset="0"/>
              </a:rPr>
              <a:t>A</a:t>
            </a:r>
          </a:p>
        </p:txBody>
      </p:sp>
      <p:sp>
        <p:nvSpPr>
          <p:cNvPr id="9" name="TextBox 8">
            <a:extLst>
              <a:ext uri="{FF2B5EF4-FFF2-40B4-BE49-F238E27FC236}">
                <a16:creationId xmlns:a16="http://schemas.microsoft.com/office/drawing/2014/main" id="{1641AE1B-8A60-D441-8ABD-543EBA0B7703}"/>
              </a:ext>
            </a:extLst>
          </p:cNvPr>
          <p:cNvSpPr txBox="1"/>
          <p:nvPr/>
        </p:nvSpPr>
        <p:spPr>
          <a:xfrm>
            <a:off x="5503338" y="4761429"/>
            <a:ext cx="930728" cy="584775"/>
          </a:xfrm>
          <a:prstGeom prst="rect">
            <a:avLst/>
          </a:prstGeom>
          <a:noFill/>
        </p:spPr>
        <p:txBody>
          <a:bodyPr wrap="square" rtlCol="0">
            <a:spAutoFit/>
          </a:bodyPr>
          <a:lstStyle/>
          <a:p>
            <a:r>
              <a:rPr lang="en-GB" sz="3200" b="1" dirty="0">
                <a:latin typeface="Century Gothic" panose="020B0502020202020204" pitchFamily="34" charset="0"/>
              </a:rPr>
              <a:t>B</a:t>
            </a:r>
          </a:p>
        </p:txBody>
      </p:sp>
      <p:sp>
        <p:nvSpPr>
          <p:cNvPr id="10" name="TextBox 9">
            <a:extLst>
              <a:ext uri="{FF2B5EF4-FFF2-40B4-BE49-F238E27FC236}">
                <a16:creationId xmlns:a16="http://schemas.microsoft.com/office/drawing/2014/main" id="{6791D08C-C711-3F47-AC4A-7C12E59575A5}"/>
              </a:ext>
            </a:extLst>
          </p:cNvPr>
          <p:cNvSpPr txBox="1"/>
          <p:nvPr/>
        </p:nvSpPr>
        <p:spPr>
          <a:xfrm>
            <a:off x="8932339" y="4730836"/>
            <a:ext cx="930728" cy="584775"/>
          </a:xfrm>
          <a:prstGeom prst="rect">
            <a:avLst/>
          </a:prstGeom>
          <a:noFill/>
        </p:spPr>
        <p:txBody>
          <a:bodyPr wrap="square" rtlCol="0">
            <a:spAutoFit/>
          </a:bodyPr>
          <a:lstStyle/>
          <a:p>
            <a:r>
              <a:rPr lang="en-GB" sz="3200" b="1" dirty="0">
                <a:latin typeface="Century Gothic" panose="020B0502020202020204" pitchFamily="34" charset="0"/>
              </a:rPr>
              <a:t>C</a:t>
            </a:r>
          </a:p>
        </p:txBody>
      </p:sp>
      <p:sp>
        <p:nvSpPr>
          <p:cNvPr id="11" name="TextBox 10">
            <a:extLst>
              <a:ext uri="{FF2B5EF4-FFF2-40B4-BE49-F238E27FC236}">
                <a16:creationId xmlns:a16="http://schemas.microsoft.com/office/drawing/2014/main" id="{C89A9FD7-9417-0B4E-A0DC-8F4980856A95}"/>
              </a:ext>
            </a:extLst>
          </p:cNvPr>
          <p:cNvSpPr txBox="1"/>
          <p:nvPr/>
        </p:nvSpPr>
        <p:spPr>
          <a:xfrm>
            <a:off x="359836" y="5315611"/>
            <a:ext cx="3663660" cy="1323439"/>
          </a:xfrm>
          <a:prstGeom prst="rect">
            <a:avLst/>
          </a:prstGeom>
          <a:noFill/>
        </p:spPr>
        <p:txBody>
          <a:bodyPr wrap="square" rtlCol="0">
            <a:spAutoFit/>
          </a:bodyPr>
          <a:lstStyle/>
          <a:p>
            <a:r>
              <a:rPr lang="en-GB" sz="2000" dirty="0">
                <a:solidFill>
                  <a:schemeClr val="accent1"/>
                </a:solidFill>
                <a:latin typeface="Century Gothic" panose="020B0502020202020204" pitchFamily="34" charset="0"/>
              </a:rPr>
              <a:t>The tyres exert a force on the road and the road exerts an equal and opposite force on the tyres.</a:t>
            </a:r>
          </a:p>
        </p:txBody>
      </p:sp>
      <p:sp>
        <p:nvSpPr>
          <p:cNvPr id="12" name="TextBox 11">
            <a:extLst>
              <a:ext uri="{FF2B5EF4-FFF2-40B4-BE49-F238E27FC236}">
                <a16:creationId xmlns:a16="http://schemas.microsoft.com/office/drawing/2014/main" id="{A5FDBCC4-505C-A545-8A08-66A9B13EF5AC}"/>
              </a:ext>
            </a:extLst>
          </p:cNvPr>
          <p:cNvSpPr txBox="1"/>
          <p:nvPr/>
        </p:nvSpPr>
        <p:spPr>
          <a:xfrm>
            <a:off x="4023496" y="5331939"/>
            <a:ext cx="3663660" cy="1323439"/>
          </a:xfrm>
          <a:prstGeom prst="rect">
            <a:avLst/>
          </a:prstGeom>
          <a:noFill/>
        </p:spPr>
        <p:txBody>
          <a:bodyPr wrap="square" rtlCol="0">
            <a:spAutoFit/>
          </a:bodyPr>
          <a:lstStyle/>
          <a:p>
            <a:r>
              <a:rPr lang="en-GB" sz="2000" dirty="0">
                <a:solidFill>
                  <a:schemeClr val="accent1"/>
                </a:solidFill>
                <a:latin typeface="Century Gothic" panose="020B0502020202020204" pitchFamily="34" charset="0"/>
              </a:rPr>
              <a:t>The foot exerts a force on the ground and the ground exerts an equal and opposite force on the foot.</a:t>
            </a:r>
          </a:p>
        </p:txBody>
      </p:sp>
      <p:sp>
        <p:nvSpPr>
          <p:cNvPr id="13" name="TextBox 12">
            <a:extLst>
              <a:ext uri="{FF2B5EF4-FFF2-40B4-BE49-F238E27FC236}">
                <a16:creationId xmlns:a16="http://schemas.microsoft.com/office/drawing/2014/main" id="{9485DF74-A929-B941-B4B6-8A7CA035BA92}"/>
              </a:ext>
            </a:extLst>
          </p:cNvPr>
          <p:cNvSpPr txBox="1"/>
          <p:nvPr/>
        </p:nvSpPr>
        <p:spPr>
          <a:xfrm>
            <a:off x="7687156" y="5315609"/>
            <a:ext cx="3824487" cy="1323439"/>
          </a:xfrm>
          <a:prstGeom prst="rect">
            <a:avLst/>
          </a:prstGeom>
          <a:noFill/>
        </p:spPr>
        <p:txBody>
          <a:bodyPr wrap="square" rtlCol="0">
            <a:spAutoFit/>
          </a:bodyPr>
          <a:lstStyle/>
          <a:p>
            <a:r>
              <a:rPr lang="en-GB" sz="2000" dirty="0">
                <a:solidFill>
                  <a:schemeClr val="accent1"/>
                </a:solidFill>
                <a:latin typeface="Century Gothic" panose="020B0502020202020204" pitchFamily="34" charset="0"/>
              </a:rPr>
              <a:t>The swimmer exerts a force on the water and the water exerts an equal and opposite force on the swimmer.</a:t>
            </a:r>
          </a:p>
        </p:txBody>
      </p:sp>
    </p:spTree>
    <p:extLst>
      <p:ext uri="{BB962C8B-B14F-4D97-AF65-F5344CB8AC3E}">
        <p14:creationId xmlns:p14="http://schemas.microsoft.com/office/powerpoint/2010/main" val="60063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P spid="1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8" name="Google Shape;178;p7"/>
          <p:cNvSpPr txBox="1"/>
          <p:nvPr/>
        </p:nvSpPr>
        <p:spPr>
          <a:xfrm>
            <a:off x="540000" y="1080000"/>
            <a:ext cx="10620000" cy="4801314"/>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dk1"/>
              </a:buClr>
              <a:buSzPts val="2400"/>
              <a:buFont typeface="+mj-lt"/>
              <a:buAutoNum type="arabicPeriod"/>
            </a:pPr>
            <a:r>
              <a:rPr lang="en-GB" sz="2400" dirty="0">
                <a:solidFill>
                  <a:schemeClr val="dk1"/>
                </a:solidFill>
                <a:latin typeface="Century Gothic" panose="020B0502020202020204" pitchFamily="34" charset="0"/>
                <a:ea typeface="Century Gothic"/>
                <a:cs typeface="Century Gothic"/>
                <a:sym typeface="Century Gothic"/>
              </a:rPr>
              <a:t>State Newton’s Third Law .</a:t>
            </a:r>
          </a:p>
          <a:p>
            <a:pPr marL="457200" marR="0" lvl="0" indent="-457200" algn="l" rtl="0">
              <a:spcBef>
                <a:spcPts val="0"/>
              </a:spcBef>
              <a:spcAft>
                <a:spcPts val="0"/>
              </a:spcAft>
              <a:buClr>
                <a:schemeClr val="dk1"/>
              </a:buClr>
              <a:buSzPts val="2400"/>
              <a:buFont typeface="+mj-lt"/>
              <a:buAutoNum type="arabicPeriod"/>
            </a:pPr>
            <a:endParaRPr lang="en-GB" sz="2400" dirty="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mj-lt"/>
              <a:buAutoNum type="arabicPeriod"/>
            </a:pPr>
            <a:endParaRPr lang="en-GB" sz="2400" dirty="0">
              <a:solidFill>
                <a:schemeClr val="dk1"/>
              </a:solidFill>
              <a:latin typeface="Century Gothic" panose="020B0502020202020204" pitchFamily="34" charset="0"/>
              <a:ea typeface="Century Gothic"/>
              <a:cs typeface="Century Gothic"/>
              <a:sym typeface="Century Gothic"/>
            </a:endParaRPr>
          </a:p>
          <a:p>
            <a:pPr marL="457200" indent="-457200">
              <a:buAutoNum type="arabicPeriod"/>
            </a:pPr>
            <a:r>
              <a:rPr lang="en-GB" sz="2400" dirty="0">
                <a:latin typeface="Century Gothic" panose="020B0502020202020204" pitchFamily="34" charset="0"/>
              </a:rPr>
              <a:t>Identify the pair of forces acting between the Earth and a satellite.</a:t>
            </a: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Identify the pair of forces acting when a girl is pushing off the ground to move her skateboard.</a:t>
            </a: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Describe what will happen if two ice skaters push off from each other.</a:t>
            </a:r>
          </a:p>
          <a:p>
            <a:pPr marR="0" lvl="0" algn="l" rtl="0">
              <a:spcBef>
                <a:spcPts val="0"/>
              </a:spcBef>
              <a:spcAft>
                <a:spcPts val="0"/>
              </a:spcAft>
              <a:buClr>
                <a:schemeClr val="dk1"/>
              </a:buClr>
              <a:buSzPts val="2400"/>
            </a:pPr>
            <a:endParaRPr lang="en-GB" sz="2400" dirty="0">
              <a:solidFill>
                <a:schemeClr val="dk1"/>
              </a:solidFill>
              <a:latin typeface="Century Gothic" panose="020B0502020202020204" pitchFamily="34" charset="0"/>
              <a:ea typeface="Century Gothic"/>
              <a:cs typeface="Century Gothic"/>
              <a:sym typeface="Century Gothic"/>
            </a:endParaRPr>
          </a:p>
        </p:txBody>
      </p:sp>
      <p:sp>
        <p:nvSpPr>
          <p:cNvPr id="2" name="Title 1">
            <a:extLst>
              <a:ext uri="{FF2B5EF4-FFF2-40B4-BE49-F238E27FC236}">
                <a16:creationId xmlns:a16="http://schemas.microsoft.com/office/drawing/2014/main" id="{577A3C23-F094-1440-BBA9-29542B2D9D19}"/>
              </a:ext>
            </a:extLst>
          </p:cNvPr>
          <p:cNvSpPr>
            <a:spLocks noGrp="1"/>
          </p:cNvSpPr>
          <p:nvPr>
            <p:ph type="title"/>
          </p:nvPr>
        </p:nvSpPr>
        <p:spPr/>
        <p:txBody>
          <a:bodyPr>
            <a:normAutofit/>
          </a:bodyPr>
          <a:lstStyle/>
          <a:p>
            <a:pPr lvl="0">
              <a:spcBef>
                <a:spcPts val="0"/>
              </a:spcBef>
            </a:pPr>
            <a:r>
              <a:rPr lang="en-GB" dirty="0">
                <a:solidFill>
                  <a:schemeClr val="dk1"/>
                </a:solidFill>
                <a:latin typeface="Century Gothic" panose="020B0502020202020204" pitchFamily="34" charset="0"/>
                <a:ea typeface="Century Gothic"/>
                <a:cs typeface="Century Gothic"/>
                <a:sym typeface="Century Gothic"/>
              </a:rPr>
              <a:t>Quick Quiz:</a:t>
            </a:r>
            <a:endParaRPr lang="en-GB" dirty="0">
              <a:latin typeface="Century Gothic" panose="020B0502020202020204" pitchFamily="34" charset="0"/>
            </a:endParaRPr>
          </a:p>
        </p:txBody>
      </p:sp>
      <p:sp>
        <p:nvSpPr>
          <p:cNvPr id="11" name="Google Shape;94;g7947b471f8_0_186">
            <a:extLst>
              <a:ext uri="{FF2B5EF4-FFF2-40B4-BE49-F238E27FC236}">
                <a16:creationId xmlns:a16="http://schemas.microsoft.com/office/drawing/2014/main" id="{F34E94A4-583C-BB46-82DB-6FB7B599D089}"/>
              </a:ext>
            </a:extLst>
          </p:cNvPr>
          <p:cNvSpPr txBox="1"/>
          <p:nvPr/>
        </p:nvSpPr>
        <p:spPr>
          <a:xfrm>
            <a:off x="1022218" y="1454541"/>
            <a:ext cx="9168851" cy="7200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sym typeface="Century Gothic"/>
              </a:rPr>
              <a:t>Every action has an equal and opposite reaction. </a:t>
            </a:r>
            <a:endParaRPr b="1" dirty="0">
              <a:solidFill>
                <a:schemeClr val="accent1"/>
              </a:solidFill>
              <a:latin typeface="Century Gothic" panose="020B0502020202020204" pitchFamily="34" charset="0"/>
            </a:endParaRPr>
          </a:p>
        </p:txBody>
      </p:sp>
      <p:sp>
        <p:nvSpPr>
          <p:cNvPr id="17" name="Google Shape;94;g7947b471f8_0_186">
            <a:extLst>
              <a:ext uri="{FF2B5EF4-FFF2-40B4-BE49-F238E27FC236}">
                <a16:creationId xmlns:a16="http://schemas.microsoft.com/office/drawing/2014/main" id="{F7ADBAEA-7686-B84B-8B91-808532CADC8E}"/>
              </a:ext>
            </a:extLst>
          </p:cNvPr>
          <p:cNvSpPr txBox="1"/>
          <p:nvPr/>
        </p:nvSpPr>
        <p:spPr>
          <a:xfrm>
            <a:off x="1032000" y="2517750"/>
            <a:ext cx="9895080" cy="553419"/>
          </a:xfrm>
          <a:prstGeom prst="rect">
            <a:avLst/>
          </a:prstGeom>
          <a:noFill/>
          <a:ln>
            <a:noFill/>
          </a:ln>
        </p:spPr>
        <p:txBody>
          <a:bodyPr spcFirstLastPara="1" wrap="square" lIns="0" tIns="0" rIns="0" bIns="0" anchor="t" anchorCtr="0">
            <a:noAutofit/>
          </a:bodyPr>
          <a:lstStyle/>
          <a:p>
            <a:r>
              <a:rPr lang="en-GB" sz="2400" b="1" dirty="0">
                <a:solidFill>
                  <a:schemeClr val="accent1"/>
                </a:solidFill>
                <a:latin typeface="Century Gothic" panose="020B0502020202020204" pitchFamily="34" charset="0"/>
                <a:sym typeface="Century Gothic"/>
              </a:rPr>
              <a:t>The force (pull of gravity) of the Earth on the satellite and the force (pull of gravity) of the satellite on the Earth.</a:t>
            </a:r>
            <a:endParaRPr b="1" dirty="0">
              <a:solidFill>
                <a:schemeClr val="accent1"/>
              </a:solidFill>
              <a:latin typeface="Century Gothic" panose="020B0502020202020204" pitchFamily="34" charset="0"/>
            </a:endParaRPr>
          </a:p>
        </p:txBody>
      </p:sp>
      <p:sp>
        <p:nvSpPr>
          <p:cNvPr id="18" name="Google Shape;94;g7947b471f8_0_186">
            <a:extLst>
              <a:ext uri="{FF2B5EF4-FFF2-40B4-BE49-F238E27FC236}">
                <a16:creationId xmlns:a16="http://schemas.microsoft.com/office/drawing/2014/main" id="{9B6109C0-B33A-6142-BF15-B27FF19A0A8C}"/>
              </a:ext>
            </a:extLst>
          </p:cNvPr>
          <p:cNvSpPr txBox="1"/>
          <p:nvPr/>
        </p:nvSpPr>
        <p:spPr>
          <a:xfrm>
            <a:off x="1022218" y="3970711"/>
            <a:ext cx="10137781" cy="78416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sym typeface="Century Gothic"/>
              </a:rPr>
              <a:t>The girl pushing the ground with her foot, the ground exerts an equal and opposite force on the girl’s foot. </a:t>
            </a:r>
            <a:endParaRPr b="1" dirty="0">
              <a:solidFill>
                <a:schemeClr val="accent1"/>
              </a:solidFill>
              <a:latin typeface="Century Gothic" panose="020B0502020202020204" pitchFamily="34" charset="0"/>
            </a:endParaRPr>
          </a:p>
        </p:txBody>
      </p:sp>
      <p:sp>
        <p:nvSpPr>
          <p:cNvPr id="19" name="Google Shape;94;g7947b471f8_0_186">
            <a:extLst>
              <a:ext uri="{FF2B5EF4-FFF2-40B4-BE49-F238E27FC236}">
                <a16:creationId xmlns:a16="http://schemas.microsoft.com/office/drawing/2014/main" id="{A56791A7-593C-F44D-BB46-1AB9534CF321}"/>
              </a:ext>
            </a:extLst>
          </p:cNvPr>
          <p:cNvSpPr txBox="1"/>
          <p:nvPr/>
        </p:nvSpPr>
        <p:spPr>
          <a:xfrm>
            <a:off x="1022218" y="5509559"/>
            <a:ext cx="9904862" cy="126983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sym typeface="Century Gothic"/>
              </a:rPr>
              <a:t>They will move away in opposite directions because they have exerted an equal and opposite force on each other.</a:t>
            </a:r>
            <a:endParaRPr b="1" dirty="0">
              <a:solidFill>
                <a:schemeClr val="accent1"/>
              </a:solidFill>
              <a:latin typeface="Century Gothic" panose="020B0502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LengthInSeconds xmlns="9dd66dd2-dc2f-4e10-8286-f1da66314693" xsi:nil="true"/>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2D3CD0-3C95-4FB3-93C2-63798D05FED7}">
  <ds:schemaRefs>
    <ds:schemaRef ds:uri="http://purl.org/dc/terms/"/>
    <ds:schemaRef ds:uri="http://purl.org/dc/elements/1.1/"/>
    <ds:schemaRef ds:uri="http://schemas.microsoft.com/office/2006/documentManagement/types"/>
    <ds:schemaRef ds:uri="http://purl.org/dc/dcmitype/"/>
    <ds:schemaRef ds:uri="http://www.w3.org/XML/1998/namespace"/>
    <ds:schemaRef ds:uri="http://schemas.microsoft.com/office/infopath/2007/PartnerControls"/>
    <ds:schemaRef ds:uri="http://schemas.openxmlformats.org/package/2006/metadata/core-properties"/>
    <ds:schemaRef ds:uri="e7f29ac3-c74a-46a7-9e80-ec6458dc319f"/>
    <ds:schemaRef ds:uri="9dd66dd2-dc2f-4e10-8286-f1da66314693"/>
    <ds:schemaRef ds:uri="http://schemas.microsoft.com/office/2006/metadata/properties"/>
  </ds:schemaRefs>
</ds:datastoreItem>
</file>

<file path=customXml/itemProps2.xml><?xml version="1.0" encoding="utf-8"?>
<ds:datastoreItem xmlns:ds="http://schemas.openxmlformats.org/officeDocument/2006/customXml" ds:itemID="{B941609F-7F22-46C6-A343-C64D72727E0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FFC47F8-3079-4E93-89C7-77DC8FF1B7A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1206</TotalTime>
  <Words>5585</Words>
  <Application>Microsoft Macintosh PowerPoint</Application>
  <PresentationFormat>Widescreen</PresentationFormat>
  <Paragraphs>409</Paragraphs>
  <Slides>21</Slides>
  <Notes>16</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Century Gothic</vt:lpstr>
      <vt:lpstr>Georgia</vt:lpstr>
      <vt:lpstr>Calibri</vt:lpstr>
      <vt:lpstr>Wingdings</vt:lpstr>
      <vt:lpstr>Symbol</vt:lpstr>
      <vt:lpstr>1_B2.2.11 Feedback lesson</vt:lpstr>
      <vt:lpstr>Making this resource work for you</vt:lpstr>
      <vt:lpstr>Newton’s Third Law</vt:lpstr>
      <vt:lpstr>P3.1.5</vt:lpstr>
      <vt:lpstr>PowerPoint Presentation</vt:lpstr>
      <vt:lpstr>This is the fix-it portion of the lesson</vt:lpstr>
      <vt:lpstr>PowerPoint Presentation</vt:lpstr>
      <vt:lpstr>Newton’s Third Law</vt:lpstr>
      <vt:lpstr>Newton’s Third Law</vt:lpstr>
      <vt:lpstr>Quick Quiz:</vt:lpstr>
      <vt:lpstr>Is this correct?</vt:lpstr>
      <vt:lpstr>Drill</vt:lpstr>
      <vt:lpstr>Drill answers</vt:lpstr>
      <vt:lpstr>I: Explain: to use scientific understanding to make something clear or state the reason for something happening</vt:lpstr>
      <vt:lpstr>We: Explain: to use scientific understanding to make something clear or state the reason for something happening</vt:lpstr>
      <vt:lpstr>You: Explain: to use scientific understanding to make something clear or state the reason for something happening</vt:lpstr>
      <vt:lpstr>Newton’s Third Law </vt:lpstr>
      <vt:lpstr>Answers</vt:lpstr>
      <vt:lpstr>Answers</vt:lpstr>
      <vt:lpstr>Newton’s Third Law</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255</cp:revision>
  <dcterms:created xsi:type="dcterms:W3CDTF">2019-03-21T11:24:14Z</dcterms:created>
  <dcterms:modified xsi:type="dcterms:W3CDTF">2025-02-11T15:51:24Z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lpwstr>75330100.0000000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lpwstr/>
  </property>
</Properties>
</file>